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171" r:id="rId2"/>
    <p:sldId id="266" r:id="rId3"/>
    <p:sldId id="257" r:id="rId4"/>
    <p:sldId id="258" r:id="rId5"/>
    <p:sldId id="259" r:id="rId6"/>
    <p:sldId id="260" r:id="rId7"/>
    <p:sldId id="261" r:id="rId8"/>
    <p:sldId id="262" r:id="rId9"/>
    <p:sldId id="263" r:id="rId10"/>
    <p:sldId id="264" r:id="rId11"/>
    <p:sldId id="2169" r:id="rId12"/>
    <p:sldId id="265" r:id="rId13"/>
  </p:sldIdLst>
  <p:sldSz cx="14630400" cy="8229600"/>
  <p:notesSz cx="8229600" cy="14630400"/>
  <p:embeddedFontLst>
    <p:embeddedFont>
      <p:font typeface="Lora" pitchFamily="2" charset="0"/>
      <p:regular r:id="rId15"/>
      <p:bold r:id="rId16"/>
      <p:italic r:id="rId17"/>
      <p:boldItalic r:id="rId18"/>
    </p:embeddedFont>
    <p:embeddedFont>
      <p:font typeface="Source Sans Pro" panose="020B0503030403020204" pitchFamily="34" charset="0"/>
      <p:regular r:id="rId19"/>
      <p:bold r:id="rId20"/>
      <p:italic r:id="rId21"/>
      <p:boldItalic r:id="rId2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424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82187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92929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powerbi.microsoft.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23056" y="1566792"/>
            <a:ext cx="815697" cy="1305163"/>
          </a:xfrm>
          <a:prstGeom prst="rect">
            <a:avLst/>
          </a:prstGeom>
        </p:spPr>
      </p:pic>
      <p:sp>
        <p:nvSpPr>
          <p:cNvPr id="4" name="Text 1"/>
          <p:cNvSpPr/>
          <p:nvPr/>
        </p:nvSpPr>
        <p:spPr>
          <a:xfrm>
            <a:off x="1574589" y="1052788"/>
            <a:ext cx="1919407" cy="239911"/>
          </a:xfrm>
          <a:prstGeom prst="rect">
            <a:avLst/>
          </a:prstGeom>
          <a:noFill/>
          <a:ln/>
        </p:spPr>
        <p:txBody>
          <a:bodyPr wrap="none" lIns="0" tIns="0" rIns="0" bIns="0" rtlCol="0" anchor="t"/>
          <a:lstStyle/>
          <a:p>
            <a:pPr marL="0" indent="0" algn="l">
              <a:lnSpc>
                <a:spcPts val="1850"/>
              </a:lnSpc>
              <a:buNone/>
            </a:pPr>
            <a:r>
              <a:rPr lang="en-US" b="1" dirty="0">
                <a:solidFill>
                  <a:srgbClr val="3A3630"/>
                </a:solidFill>
                <a:latin typeface="Lora" pitchFamily="34" charset="0"/>
              </a:rPr>
              <a:t>Introduction</a:t>
            </a:r>
            <a:endParaRPr lang="en-US" b="1" dirty="0"/>
          </a:p>
        </p:txBody>
      </p:sp>
      <p:pic>
        <p:nvPicPr>
          <p:cNvPr id="6" name="Image 1" descr="preencoded.png"/>
          <p:cNvPicPr>
            <a:picLocks noChangeAspect="1"/>
          </p:cNvPicPr>
          <p:nvPr/>
        </p:nvPicPr>
        <p:blipFill>
          <a:blip r:embed="rId4"/>
          <a:stretch>
            <a:fillRect/>
          </a:stretch>
        </p:blipFill>
        <p:spPr>
          <a:xfrm>
            <a:off x="523057" y="2871955"/>
            <a:ext cx="815697" cy="1305163"/>
          </a:xfrm>
          <a:prstGeom prst="rect">
            <a:avLst/>
          </a:prstGeom>
        </p:spPr>
      </p:pic>
      <p:sp>
        <p:nvSpPr>
          <p:cNvPr id="7" name="Text 3"/>
          <p:cNvSpPr/>
          <p:nvPr/>
        </p:nvSpPr>
        <p:spPr>
          <a:xfrm>
            <a:off x="1631394" y="1847928"/>
            <a:ext cx="1919407" cy="239911"/>
          </a:xfrm>
          <a:prstGeom prst="rect">
            <a:avLst/>
          </a:prstGeom>
          <a:noFill/>
          <a:ln/>
        </p:spPr>
        <p:txBody>
          <a:bodyPr wrap="none" lIns="0" tIns="0" rIns="0" bIns="0" rtlCol="0" anchor="t"/>
          <a:lstStyle/>
          <a:p>
            <a:pPr marL="0" indent="0" algn="l">
              <a:lnSpc>
                <a:spcPts val="1850"/>
              </a:lnSpc>
              <a:buNone/>
            </a:pPr>
            <a:r>
              <a:rPr lang="en-US" b="1" dirty="0">
                <a:solidFill>
                  <a:srgbClr val="3A3630"/>
                </a:solidFill>
                <a:latin typeface="Lora" pitchFamily="34" charset="0"/>
              </a:rPr>
              <a:t>Advantages </a:t>
            </a:r>
            <a:r>
              <a:rPr lang="fr-FR" b="1" dirty="0">
                <a:solidFill>
                  <a:srgbClr val="3A3630"/>
                </a:solidFill>
                <a:latin typeface="Lora" pitchFamily="34" charset="0"/>
              </a:rPr>
              <a:t>clés</a:t>
            </a:r>
            <a:endParaRPr lang="fr-FR" b="1" dirty="0"/>
          </a:p>
        </p:txBody>
      </p:sp>
      <p:pic>
        <p:nvPicPr>
          <p:cNvPr id="9" name="Image 2" descr="preencoded.png"/>
          <p:cNvPicPr>
            <a:picLocks noChangeAspect="1"/>
          </p:cNvPicPr>
          <p:nvPr/>
        </p:nvPicPr>
        <p:blipFill>
          <a:blip r:embed="rId5"/>
          <a:stretch>
            <a:fillRect/>
          </a:stretch>
        </p:blipFill>
        <p:spPr>
          <a:xfrm>
            <a:off x="536676" y="4148316"/>
            <a:ext cx="815697" cy="1305163"/>
          </a:xfrm>
          <a:prstGeom prst="rect">
            <a:avLst/>
          </a:prstGeom>
        </p:spPr>
      </p:pic>
      <p:sp>
        <p:nvSpPr>
          <p:cNvPr id="10" name="Text 5"/>
          <p:cNvSpPr/>
          <p:nvPr/>
        </p:nvSpPr>
        <p:spPr>
          <a:xfrm>
            <a:off x="1725891" y="3234319"/>
            <a:ext cx="2877741" cy="239911"/>
          </a:xfrm>
          <a:prstGeom prst="rect">
            <a:avLst/>
          </a:prstGeom>
          <a:noFill/>
          <a:ln/>
        </p:spPr>
        <p:txBody>
          <a:bodyPr wrap="none" lIns="0" tIns="0" rIns="0" bIns="0" rtlCol="0" anchor="t"/>
          <a:lstStyle/>
          <a:p>
            <a:pPr marL="0" indent="0" algn="l">
              <a:lnSpc>
                <a:spcPts val="1850"/>
              </a:lnSpc>
              <a:buNone/>
            </a:pPr>
            <a:r>
              <a:rPr lang="en-US" b="1" dirty="0">
                <a:solidFill>
                  <a:srgbClr val="3A3630"/>
                </a:solidFill>
                <a:latin typeface="Lora" pitchFamily="34" charset="0"/>
              </a:rPr>
              <a:t>Les </a:t>
            </a:r>
            <a:r>
              <a:rPr lang="fr-FR" b="1" dirty="0">
                <a:solidFill>
                  <a:srgbClr val="3A3630"/>
                </a:solidFill>
                <a:latin typeface="Lora" pitchFamily="34" charset="0"/>
              </a:rPr>
              <a:t>fonctionnalités</a:t>
            </a:r>
            <a:r>
              <a:rPr lang="en-US" b="1" dirty="0">
                <a:solidFill>
                  <a:srgbClr val="3A3630"/>
                </a:solidFill>
                <a:latin typeface="Lora" pitchFamily="34" charset="0"/>
              </a:rPr>
              <a:t> principals.</a:t>
            </a:r>
            <a:endParaRPr lang="en-US" b="1" dirty="0"/>
          </a:p>
        </p:txBody>
      </p:sp>
      <p:sp>
        <p:nvSpPr>
          <p:cNvPr id="11" name="Text 6"/>
          <p:cNvSpPr/>
          <p:nvPr/>
        </p:nvSpPr>
        <p:spPr>
          <a:xfrm>
            <a:off x="1683302" y="2216105"/>
            <a:ext cx="12427982" cy="260985"/>
          </a:xfrm>
          <a:prstGeom prst="rect">
            <a:avLst/>
          </a:prstGeom>
          <a:noFill/>
          <a:ln/>
        </p:spPr>
        <p:txBody>
          <a:bodyPr wrap="none" lIns="0" tIns="0" rIns="0" bIns="0" rtlCol="0" anchor="t"/>
          <a:lstStyle/>
          <a:p>
            <a:pPr marL="0" indent="0" algn="l">
              <a:lnSpc>
                <a:spcPts val="2050"/>
              </a:lnSpc>
              <a:buNone/>
            </a:pPr>
            <a:r>
              <a:rPr lang="fr-FR" sz="1400" dirty="0">
                <a:latin typeface="Times New Roman" panose="02020603050405020304" pitchFamily="18" charset="0"/>
                <a:cs typeface="Times New Roman" panose="02020603050405020304" pitchFamily="18" charset="0"/>
              </a:rPr>
              <a:t>Les avantages de Power BI..</a:t>
            </a:r>
            <a:endParaRPr lang="en-US" sz="14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536677" y="5560864"/>
            <a:ext cx="815697" cy="1305163"/>
          </a:xfrm>
          <a:prstGeom prst="rect">
            <a:avLst/>
          </a:prstGeom>
        </p:spPr>
      </p:pic>
      <p:sp>
        <p:nvSpPr>
          <p:cNvPr id="13" name="Text 7"/>
          <p:cNvSpPr/>
          <p:nvPr/>
        </p:nvSpPr>
        <p:spPr>
          <a:xfrm>
            <a:off x="1632105" y="4465450"/>
            <a:ext cx="2209324" cy="239911"/>
          </a:xfrm>
          <a:prstGeom prst="rect">
            <a:avLst/>
          </a:prstGeom>
          <a:noFill/>
          <a:ln/>
        </p:spPr>
        <p:txBody>
          <a:bodyPr wrap="none" lIns="0" tIns="0" rIns="0" bIns="0" rtlCol="0" anchor="t"/>
          <a:lstStyle/>
          <a:p>
            <a:pPr marL="0" indent="0" algn="l">
              <a:lnSpc>
                <a:spcPts val="1850"/>
              </a:lnSpc>
              <a:buNone/>
            </a:pPr>
            <a:r>
              <a:rPr lang="en-US" b="1" dirty="0">
                <a:solidFill>
                  <a:srgbClr val="3A3630"/>
                </a:solidFill>
                <a:latin typeface="Lora" pitchFamily="34" charset="0"/>
              </a:rPr>
              <a:t>Installation et configuration</a:t>
            </a:r>
            <a:endParaRPr lang="en-US" b="1" dirty="0"/>
          </a:p>
        </p:txBody>
      </p:sp>
      <p:sp>
        <p:nvSpPr>
          <p:cNvPr id="14" name="Text 8"/>
          <p:cNvSpPr/>
          <p:nvPr/>
        </p:nvSpPr>
        <p:spPr>
          <a:xfrm>
            <a:off x="1725891" y="3587548"/>
            <a:ext cx="12427982" cy="260985"/>
          </a:xfrm>
          <a:prstGeom prst="rect">
            <a:avLst/>
          </a:prstGeom>
          <a:noFill/>
          <a:ln/>
        </p:spPr>
        <p:txBody>
          <a:bodyPr wrap="none" lIns="0" tIns="0" rIns="0" bIns="0" rtlCol="0" anchor="t"/>
          <a:lstStyle/>
          <a:p>
            <a:pPr marL="0" indent="0" algn="l">
              <a:lnSpc>
                <a:spcPts val="2050"/>
              </a:lnSpc>
              <a:buNone/>
            </a:pPr>
            <a:r>
              <a:rPr lang="en-US" sz="1400" dirty="0">
                <a:solidFill>
                  <a:srgbClr val="3A3630"/>
                </a:solidFill>
                <a:latin typeface="Times New Roman" panose="02020603050405020304" pitchFamily="18" charset="0"/>
                <a:ea typeface="Source Sans Pro" pitchFamily="34" charset="-122"/>
                <a:cs typeface="Times New Roman" panose="02020603050405020304" pitchFamily="18" charset="0"/>
              </a:rPr>
              <a:t>Les </a:t>
            </a:r>
            <a:r>
              <a:rPr lang="fr-FR" sz="1400" dirty="0">
                <a:solidFill>
                  <a:srgbClr val="3A3630"/>
                </a:solidFill>
                <a:latin typeface="Times New Roman" panose="02020603050405020304" pitchFamily="18" charset="0"/>
                <a:ea typeface="Source Sans Pro" pitchFamily="34" charset="-122"/>
                <a:cs typeface="Times New Roman" panose="02020603050405020304" pitchFamily="18" charset="0"/>
              </a:rPr>
              <a:t>fonctionnalités</a:t>
            </a:r>
            <a:r>
              <a:rPr lang="en-US" sz="1400" dirty="0">
                <a:solidFill>
                  <a:srgbClr val="3A3630"/>
                </a:solidFill>
                <a:latin typeface="Times New Roman" panose="02020603050405020304" pitchFamily="18" charset="0"/>
                <a:ea typeface="Source Sans Pro" pitchFamily="34" charset="-122"/>
                <a:cs typeface="Times New Roman" panose="02020603050405020304" pitchFamily="18" charset="0"/>
              </a:rPr>
              <a:t> de Power BI ...</a:t>
            </a:r>
            <a:endParaRPr lang="en-US" sz="1400" dirty="0">
              <a:latin typeface="Times New Roman" panose="02020603050405020304" pitchFamily="18" charset="0"/>
              <a:cs typeface="Times New Roman" panose="02020603050405020304" pitchFamily="18" charset="0"/>
            </a:endParaRPr>
          </a:p>
        </p:txBody>
      </p:sp>
      <p:pic>
        <p:nvPicPr>
          <p:cNvPr id="15" name="Image 4" descr="preencoded.png"/>
          <p:cNvPicPr>
            <a:picLocks noChangeAspect="1"/>
          </p:cNvPicPr>
          <p:nvPr/>
        </p:nvPicPr>
        <p:blipFill>
          <a:blip r:embed="rId7"/>
          <a:stretch>
            <a:fillRect/>
          </a:stretch>
        </p:blipFill>
        <p:spPr>
          <a:xfrm>
            <a:off x="536678" y="6915809"/>
            <a:ext cx="815697" cy="1305163"/>
          </a:xfrm>
          <a:prstGeom prst="rect">
            <a:avLst/>
          </a:prstGeom>
        </p:spPr>
      </p:pic>
      <p:sp>
        <p:nvSpPr>
          <p:cNvPr id="16" name="Text 9"/>
          <p:cNvSpPr/>
          <p:nvPr/>
        </p:nvSpPr>
        <p:spPr>
          <a:xfrm>
            <a:off x="1725891" y="7153627"/>
            <a:ext cx="2158127" cy="239911"/>
          </a:xfrm>
          <a:prstGeom prst="rect">
            <a:avLst/>
          </a:prstGeom>
          <a:noFill/>
          <a:ln/>
        </p:spPr>
        <p:txBody>
          <a:bodyPr wrap="none" lIns="0" tIns="0" rIns="0" bIns="0" rtlCol="0" anchor="t"/>
          <a:lstStyle/>
          <a:p>
            <a:pPr marL="0" indent="0" algn="l">
              <a:lnSpc>
                <a:spcPts val="1850"/>
              </a:lnSpc>
              <a:buNone/>
            </a:pPr>
            <a:r>
              <a:rPr lang="en-US" b="1" dirty="0">
                <a:solidFill>
                  <a:srgbClr val="3A3630"/>
                </a:solidFill>
                <a:latin typeface="Lora" pitchFamily="34" charset="0"/>
              </a:rPr>
              <a:t>Etude de Cas Pratique</a:t>
            </a:r>
            <a:endParaRPr lang="en-US" b="1" dirty="0"/>
          </a:p>
        </p:txBody>
      </p:sp>
      <p:sp>
        <p:nvSpPr>
          <p:cNvPr id="17" name="Text 10"/>
          <p:cNvSpPr/>
          <p:nvPr/>
        </p:nvSpPr>
        <p:spPr>
          <a:xfrm>
            <a:off x="1665742" y="4888230"/>
            <a:ext cx="12427982" cy="260985"/>
          </a:xfrm>
          <a:prstGeom prst="rect">
            <a:avLst/>
          </a:prstGeom>
          <a:noFill/>
          <a:ln/>
        </p:spPr>
        <p:txBody>
          <a:bodyPr wrap="none" lIns="0" tIns="0" rIns="0" bIns="0" rtlCol="0" anchor="t"/>
          <a:lstStyle/>
          <a:p>
            <a:pPr marL="0" indent="0" algn="l">
              <a:lnSpc>
                <a:spcPts val="2050"/>
              </a:lnSpc>
              <a:buNone/>
            </a:pPr>
            <a:r>
              <a:rPr lang="en-US" sz="1400" dirty="0">
                <a:solidFill>
                  <a:srgbClr val="3A3630"/>
                </a:solidFill>
                <a:latin typeface="Times New Roman" panose="02020603050405020304" pitchFamily="18" charset="0"/>
                <a:ea typeface="Source Sans Pro" pitchFamily="34" charset="-122"/>
                <a:cs typeface="Times New Roman" panose="02020603050405020304" pitchFamily="18" charset="0"/>
              </a:rPr>
              <a:t>Les </a:t>
            </a:r>
            <a:r>
              <a:rPr lang="fr-FR" sz="1400" dirty="0">
                <a:solidFill>
                  <a:srgbClr val="3A3630"/>
                </a:solidFill>
                <a:latin typeface="Times New Roman" panose="02020603050405020304" pitchFamily="18" charset="0"/>
                <a:ea typeface="Source Sans Pro" pitchFamily="34" charset="-122"/>
                <a:cs typeface="Times New Roman" panose="02020603050405020304" pitchFamily="18" charset="0"/>
              </a:rPr>
              <a:t>étapes</a:t>
            </a:r>
            <a:r>
              <a:rPr lang="en-US" sz="1400" dirty="0">
                <a:solidFill>
                  <a:srgbClr val="3A3630"/>
                </a:solidFill>
                <a:latin typeface="Times New Roman" panose="02020603050405020304" pitchFamily="18" charset="0"/>
                <a:ea typeface="Source Sans Pro" pitchFamily="34" charset="-122"/>
                <a:cs typeface="Times New Roman" panose="02020603050405020304" pitchFamily="18" charset="0"/>
              </a:rPr>
              <a:t> </a:t>
            </a:r>
            <a:r>
              <a:rPr lang="en-US" sz="1400" dirty="0" err="1">
                <a:solidFill>
                  <a:srgbClr val="3A3630"/>
                </a:solidFill>
                <a:latin typeface="Times New Roman" panose="02020603050405020304" pitchFamily="18" charset="0"/>
                <a:ea typeface="Source Sans Pro" pitchFamily="34" charset="-122"/>
                <a:cs typeface="Times New Roman" panose="02020603050405020304" pitchFamily="18" charset="0"/>
              </a:rPr>
              <a:t>d’installation</a:t>
            </a:r>
            <a:r>
              <a:rPr lang="en-US" sz="1400" dirty="0">
                <a:solidFill>
                  <a:srgbClr val="3A3630"/>
                </a:solidFill>
                <a:latin typeface="Times New Roman" panose="02020603050405020304" pitchFamily="18" charset="0"/>
                <a:ea typeface="Source Sans Pro" pitchFamily="34" charset="-122"/>
                <a:cs typeface="Times New Roman" panose="02020603050405020304" pitchFamily="18" charset="0"/>
              </a:rPr>
              <a:t> et configuration de Power BI.</a:t>
            </a:r>
            <a:endParaRPr lang="en-US" sz="1400" dirty="0">
              <a:latin typeface="Times New Roman" panose="02020603050405020304" pitchFamily="18" charset="0"/>
              <a:cs typeface="Times New Roman" panose="02020603050405020304" pitchFamily="18" charset="0"/>
            </a:endParaRPr>
          </a:p>
        </p:txBody>
      </p:sp>
      <p:sp>
        <p:nvSpPr>
          <p:cNvPr id="19" name="Text 0">
            <a:extLst>
              <a:ext uri="{FF2B5EF4-FFF2-40B4-BE49-F238E27FC236}">
                <a16:creationId xmlns:a16="http://schemas.microsoft.com/office/drawing/2014/main" id="{79B9E631-11F8-0C11-3E11-E38B7E6EA8B4}"/>
              </a:ext>
            </a:extLst>
          </p:cNvPr>
          <p:cNvSpPr/>
          <p:nvPr/>
        </p:nvSpPr>
        <p:spPr>
          <a:xfrm>
            <a:off x="3841429" y="-1866"/>
            <a:ext cx="6247209" cy="704017"/>
          </a:xfrm>
          <a:prstGeom prst="rect">
            <a:avLst/>
          </a:prstGeom>
          <a:noFill/>
          <a:ln/>
        </p:spPr>
        <p:txBody>
          <a:bodyPr wrap="none" lIns="0" tIns="0" rIns="0" bIns="0" rtlCol="0" anchor="t"/>
          <a:lstStyle/>
          <a:p>
            <a:pPr marL="0" indent="0" algn="ctr">
              <a:lnSpc>
                <a:spcPts val="5500"/>
              </a:lnSpc>
              <a:buNone/>
            </a:pPr>
            <a:r>
              <a:rPr lang="en-US" sz="4400" dirty="0">
                <a:solidFill>
                  <a:srgbClr val="38512F"/>
                </a:solidFill>
                <a:latin typeface="Lora" pitchFamily="34" charset="0"/>
              </a:rPr>
              <a:t>Plan de Travail</a:t>
            </a:r>
            <a:endParaRPr lang="en-US" sz="4400" dirty="0"/>
          </a:p>
        </p:txBody>
      </p:sp>
      <p:pic>
        <p:nvPicPr>
          <p:cNvPr id="20" name="Picture 19" descr="A yellow and black logo&#10;&#10;Description automatically generated">
            <a:extLst>
              <a:ext uri="{FF2B5EF4-FFF2-40B4-BE49-F238E27FC236}">
                <a16:creationId xmlns:a16="http://schemas.microsoft.com/office/drawing/2014/main" id="{1F5A52E3-64DC-3B6E-77EF-FABEEABEF2E8}"/>
              </a:ext>
            </a:extLst>
          </p:cNvPr>
          <p:cNvPicPr>
            <a:picLocks noChangeAspect="1"/>
          </p:cNvPicPr>
          <p:nvPr/>
        </p:nvPicPr>
        <p:blipFill>
          <a:blip r:embed="rId8"/>
          <a:stretch>
            <a:fillRect/>
          </a:stretch>
        </p:blipFill>
        <p:spPr>
          <a:xfrm>
            <a:off x="5283409" y="2414945"/>
            <a:ext cx="5123952" cy="2734270"/>
          </a:xfrm>
          <a:prstGeom prst="rect">
            <a:avLst/>
          </a:prstGeom>
        </p:spPr>
      </p:pic>
      <p:sp>
        <p:nvSpPr>
          <p:cNvPr id="24" name="Shape 7">
            <a:extLst>
              <a:ext uri="{FF2B5EF4-FFF2-40B4-BE49-F238E27FC236}">
                <a16:creationId xmlns:a16="http://schemas.microsoft.com/office/drawing/2014/main" id="{7AF550B1-1FD6-3591-9084-8FD84BF87DFC}"/>
              </a:ext>
            </a:extLst>
          </p:cNvPr>
          <p:cNvSpPr/>
          <p:nvPr/>
        </p:nvSpPr>
        <p:spPr>
          <a:xfrm>
            <a:off x="462925" y="837553"/>
            <a:ext cx="963205" cy="657464"/>
          </a:xfrm>
          <a:prstGeom prst="roundRect">
            <a:avLst>
              <a:gd name="adj" fmla="val 1451"/>
            </a:avLst>
          </a:prstGeom>
          <a:solidFill>
            <a:srgbClr val="F3E7D4"/>
          </a:solidFill>
          <a:ln/>
        </p:spPr>
      </p:sp>
      <p:sp>
        <p:nvSpPr>
          <p:cNvPr id="25" name="Shape 7">
            <a:extLst>
              <a:ext uri="{FF2B5EF4-FFF2-40B4-BE49-F238E27FC236}">
                <a16:creationId xmlns:a16="http://schemas.microsoft.com/office/drawing/2014/main" id="{62815DAA-C109-1147-AE64-227408D1F056}"/>
              </a:ext>
            </a:extLst>
          </p:cNvPr>
          <p:cNvSpPr/>
          <p:nvPr/>
        </p:nvSpPr>
        <p:spPr>
          <a:xfrm>
            <a:off x="9726934" y="752033"/>
            <a:ext cx="963205" cy="657464"/>
          </a:xfrm>
          <a:prstGeom prst="roundRect">
            <a:avLst>
              <a:gd name="adj" fmla="val 1451"/>
            </a:avLst>
          </a:prstGeom>
          <a:solidFill>
            <a:srgbClr val="F3E7D4"/>
          </a:solidFill>
          <a:ln/>
        </p:spPr>
      </p:sp>
      <p:sp>
        <p:nvSpPr>
          <p:cNvPr id="26" name="Text 1">
            <a:extLst>
              <a:ext uri="{FF2B5EF4-FFF2-40B4-BE49-F238E27FC236}">
                <a16:creationId xmlns:a16="http://schemas.microsoft.com/office/drawing/2014/main" id="{2F9F390D-7DFD-9ED0-FBA0-E4F8D1095750}"/>
              </a:ext>
            </a:extLst>
          </p:cNvPr>
          <p:cNvSpPr/>
          <p:nvPr/>
        </p:nvSpPr>
        <p:spPr>
          <a:xfrm>
            <a:off x="10891901" y="963734"/>
            <a:ext cx="1919407" cy="239911"/>
          </a:xfrm>
          <a:prstGeom prst="rect">
            <a:avLst/>
          </a:prstGeom>
          <a:noFill/>
          <a:ln/>
        </p:spPr>
        <p:txBody>
          <a:bodyPr wrap="none" lIns="0" tIns="0" rIns="0" bIns="0" rtlCol="0" anchor="t"/>
          <a:lstStyle/>
          <a:p>
            <a:pPr marL="0" indent="0" algn="l">
              <a:lnSpc>
                <a:spcPts val="1850"/>
              </a:lnSpc>
              <a:buNone/>
            </a:pPr>
            <a:r>
              <a:rPr lang="en-US" b="1" dirty="0">
                <a:solidFill>
                  <a:srgbClr val="3A3630"/>
                </a:solidFill>
                <a:latin typeface="Lora" pitchFamily="34" charset="0"/>
              </a:rPr>
              <a:t>Conclusion</a:t>
            </a:r>
            <a:endParaRPr lang="en-US" b="1" dirty="0"/>
          </a:p>
        </p:txBody>
      </p:sp>
      <p:sp>
        <p:nvSpPr>
          <p:cNvPr id="27" name="Text 10">
            <a:extLst>
              <a:ext uri="{FF2B5EF4-FFF2-40B4-BE49-F238E27FC236}">
                <a16:creationId xmlns:a16="http://schemas.microsoft.com/office/drawing/2014/main" id="{FAF96EB6-E18B-7EF9-A1DB-57FFBC7EE9A4}"/>
              </a:ext>
            </a:extLst>
          </p:cNvPr>
          <p:cNvSpPr/>
          <p:nvPr/>
        </p:nvSpPr>
        <p:spPr>
          <a:xfrm>
            <a:off x="1725891" y="7520373"/>
            <a:ext cx="12427982" cy="260985"/>
          </a:xfrm>
          <a:prstGeom prst="rect">
            <a:avLst/>
          </a:prstGeom>
          <a:noFill/>
          <a:ln/>
        </p:spPr>
        <p:txBody>
          <a:bodyPr wrap="none" lIns="0" tIns="0" rIns="0" bIns="0" rtlCol="0" anchor="t"/>
          <a:lstStyle/>
          <a:p>
            <a:pPr marL="0" indent="0" algn="l">
              <a:lnSpc>
                <a:spcPts val="2050"/>
              </a:lnSpc>
              <a:buNone/>
            </a:pPr>
            <a:r>
              <a:rPr lang="fr-FR" sz="1400" dirty="0">
                <a:latin typeface="Times New Roman" panose="02020603050405020304" pitchFamily="18" charset="0"/>
                <a:cs typeface="Times New Roman" panose="02020603050405020304" pitchFamily="18" charset="0"/>
              </a:rPr>
              <a:t>Analyse des données de la Coupe du Monde (1930-2014).</a:t>
            </a:r>
            <a:endParaRPr lang="en-US" sz="1400" dirty="0">
              <a:latin typeface="Times New Roman" panose="02020603050405020304" pitchFamily="18" charset="0"/>
              <a:cs typeface="Times New Roman" panose="02020603050405020304" pitchFamily="18" charset="0"/>
            </a:endParaRPr>
          </a:p>
        </p:txBody>
      </p:sp>
      <p:sp>
        <p:nvSpPr>
          <p:cNvPr id="29" name="Text 9">
            <a:extLst>
              <a:ext uri="{FF2B5EF4-FFF2-40B4-BE49-F238E27FC236}">
                <a16:creationId xmlns:a16="http://schemas.microsoft.com/office/drawing/2014/main" id="{25B6D67C-1067-4731-73D8-5F3CE81AEFBD}"/>
              </a:ext>
            </a:extLst>
          </p:cNvPr>
          <p:cNvSpPr/>
          <p:nvPr/>
        </p:nvSpPr>
        <p:spPr>
          <a:xfrm>
            <a:off x="1683302" y="5994797"/>
            <a:ext cx="2158127" cy="239911"/>
          </a:xfrm>
          <a:prstGeom prst="rect">
            <a:avLst/>
          </a:prstGeom>
          <a:noFill/>
          <a:ln/>
        </p:spPr>
        <p:txBody>
          <a:bodyPr wrap="none" lIns="0" tIns="0" rIns="0" bIns="0" rtlCol="0" anchor="t"/>
          <a:lstStyle/>
          <a:p>
            <a:pPr marL="0" indent="0" algn="l">
              <a:lnSpc>
                <a:spcPts val="1850"/>
              </a:lnSpc>
              <a:buNone/>
            </a:pPr>
            <a:r>
              <a:rPr lang="fr-FR" b="1" dirty="0">
                <a:solidFill>
                  <a:srgbClr val="3A3630"/>
                </a:solidFill>
                <a:latin typeface="Lora" pitchFamily="34" charset="0"/>
              </a:rPr>
              <a:t>Nouveautés</a:t>
            </a:r>
            <a:r>
              <a:rPr lang="en-US" b="1" dirty="0">
                <a:solidFill>
                  <a:srgbClr val="3A3630"/>
                </a:solidFill>
                <a:latin typeface="Lora" pitchFamily="34" charset="0"/>
              </a:rPr>
              <a:t> et Tendances</a:t>
            </a:r>
            <a:endParaRPr lang="en-US" b="1" dirty="0"/>
          </a:p>
        </p:txBody>
      </p:sp>
      <p:sp>
        <p:nvSpPr>
          <p:cNvPr id="30" name="Text 10">
            <a:extLst>
              <a:ext uri="{FF2B5EF4-FFF2-40B4-BE49-F238E27FC236}">
                <a16:creationId xmlns:a16="http://schemas.microsoft.com/office/drawing/2014/main" id="{428FBBA3-8BBE-2968-7E84-E23426EB84FF}"/>
              </a:ext>
            </a:extLst>
          </p:cNvPr>
          <p:cNvSpPr/>
          <p:nvPr/>
        </p:nvSpPr>
        <p:spPr>
          <a:xfrm>
            <a:off x="1664959" y="6413072"/>
            <a:ext cx="12427982" cy="260985"/>
          </a:xfrm>
          <a:prstGeom prst="rect">
            <a:avLst/>
          </a:prstGeom>
          <a:noFill/>
          <a:ln/>
        </p:spPr>
        <p:txBody>
          <a:bodyPr wrap="none" lIns="0" tIns="0" rIns="0" bIns="0" rtlCol="0" anchor="t"/>
          <a:lstStyle/>
          <a:p>
            <a:pPr marL="0" indent="0" algn="l">
              <a:lnSpc>
                <a:spcPts val="2050"/>
              </a:lnSpc>
              <a:buNone/>
            </a:pPr>
            <a:r>
              <a:rPr lang="fr-FR" sz="1400" dirty="0">
                <a:latin typeface="Times New Roman" panose="02020603050405020304" pitchFamily="18" charset="0"/>
                <a:cs typeface="Times New Roman" panose="02020603050405020304" pitchFamily="18" charset="0"/>
              </a:rPr>
              <a:t>Intelligence artificielle…</a:t>
            </a:r>
            <a:endParaRPr lang="en-US" sz="1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5ADA557-8F9E-1231-B083-EC6980624388}"/>
              </a:ext>
            </a:extLst>
          </p:cNvPr>
          <p:cNvSpPr/>
          <p:nvPr/>
        </p:nvSpPr>
        <p:spPr>
          <a:xfrm>
            <a:off x="12814334" y="7840434"/>
            <a:ext cx="1680984" cy="248376"/>
          </a:xfrm>
          <a:prstGeom prst="rect">
            <a:avLst/>
          </a:prstGeom>
          <a:solidFill>
            <a:srgbClr val="FEF5E7"/>
          </a:solidFill>
          <a:ln>
            <a:noFill/>
          </a:ln>
          <a:effectLst>
            <a:outerShdw blurRad="50800" dist="50800" dir="5400000" algn="ctr" rotWithShape="0">
              <a:srgbClr val="FEF5E7"/>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728819"/>
      </p:ext>
    </p:extLst>
  </p:cSld>
  <p:clrMapOvr>
    <a:masterClrMapping/>
  </p:clrMapOvr>
  <mc:AlternateContent xmlns:mc="http://schemas.openxmlformats.org/markup-compatibility/2006" xmlns:p14="http://schemas.microsoft.com/office/powerpoint/2010/main">
    <mc:Choice Requires="p14">
      <p:transition spd="slow" p14:dur="125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176457"/>
            <a:ext cx="9005054"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Nouveautés récentes et tendances</a:t>
            </a:r>
            <a:endParaRPr lang="en-US" sz="4400" dirty="0"/>
          </a:p>
        </p:txBody>
      </p:sp>
      <p:sp>
        <p:nvSpPr>
          <p:cNvPr id="3" name="Shape 1"/>
          <p:cNvSpPr/>
          <p:nvPr/>
        </p:nvSpPr>
        <p:spPr>
          <a:xfrm>
            <a:off x="837724" y="2359223"/>
            <a:ext cx="2159079" cy="1357193"/>
          </a:xfrm>
          <a:prstGeom prst="roundRect">
            <a:avLst>
              <a:gd name="adj" fmla="val 2646"/>
            </a:avLst>
          </a:prstGeom>
          <a:solidFill>
            <a:srgbClr val="F3E7D4"/>
          </a:solidFill>
          <a:ln/>
        </p:spPr>
        <p:txBody>
          <a:bodyPr/>
          <a:lstStyle/>
          <a:p>
            <a:endParaRPr lang="en-US"/>
          </a:p>
        </p:txBody>
      </p:sp>
      <p:sp>
        <p:nvSpPr>
          <p:cNvPr id="4" name="Text 2"/>
          <p:cNvSpPr/>
          <p:nvPr/>
        </p:nvSpPr>
        <p:spPr>
          <a:xfrm>
            <a:off x="1077039" y="2798445"/>
            <a:ext cx="108942" cy="478631"/>
          </a:xfrm>
          <a:prstGeom prst="rect">
            <a:avLst/>
          </a:prstGeom>
          <a:noFill/>
          <a:ln/>
        </p:spPr>
        <p:txBody>
          <a:bodyPr wrap="none" lIns="0" tIns="0" rIns="0" bIns="0" rtlCol="0" anchor="t"/>
          <a:lstStyle/>
          <a:p>
            <a:pPr marL="0" indent="0" algn="ctr">
              <a:lnSpc>
                <a:spcPts val="3750"/>
              </a:lnSpc>
              <a:buNone/>
            </a:pPr>
            <a:r>
              <a:rPr lang="en-US" sz="2350" dirty="0">
                <a:solidFill>
                  <a:srgbClr val="3A3630"/>
                </a:solidFill>
                <a:latin typeface="Lora" pitchFamily="34" charset="0"/>
                <a:ea typeface="Lora" pitchFamily="34" charset="-122"/>
                <a:cs typeface="Lora" pitchFamily="34" charset="-120"/>
              </a:rPr>
              <a:t>1</a:t>
            </a:r>
            <a:endParaRPr lang="en-US" sz="2350" dirty="0"/>
          </a:p>
        </p:txBody>
      </p:sp>
      <p:sp>
        <p:nvSpPr>
          <p:cNvPr id="5" name="Text 3"/>
          <p:cNvSpPr/>
          <p:nvPr/>
        </p:nvSpPr>
        <p:spPr>
          <a:xfrm>
            <a:off x="3236119" y="2598539"/>
            <a:ext cx="2933700" cy="351949"/>
          </a:xfrm>
          <a:prstGeom prst="rect">
            <a:avLst/>
          </a:prstGeom>
          <a:noFill/>
          <a:ln/>
        </p:spPr>
        <p:txBody>
          <a:bodyPr wrap="non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Intelligence artificielle</a:t>
            </a:r>
            <a:endParaRPr lang="en-US" sz="2200" dirty="0"/>
          </a:p>
        </p:txBody>
      </p:sp>
      <p:sp>
        <p:nvSpPr>
          <p:cNvPr id="6" name="Text 4"/>
          <p:cNvSpPr/>
          <p:nvPr/>
        </p:nvSpPr>
        <p:spPr>
          <a:xfrm>
            <a:off x="3236119" y="3094077"/>
            <a:ext cx="8582144" cy="38302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Intégration d'algorithmes d'apprentissage automatique pour des analyses prédictives.</a:t>
            </a:r>
            <a:endParaRPr lang="en-US" sz="1850" dirty="0"/>
          </a:p>
        </p:txBody>
      </p:sp>
      <p:sp>
        <p:nvSpPr>
          <p:cNvPr id="7" name="Shape 5"/>
          <p:cNvSpPr/>
          <p:nvPr/>
        </p:nvSpPr>
        <p:spPr>
          <a:xfrm>
            <a:off x="3116461" y="3701177"/>
            <a:ext cx="10556558" cy="15240"/>
          </a:xfrm>
          <a:prstGeom prst="roundRect">
            <a:avLst>
              <a:gd name="adj" fmla="val 235611"/>
            </a:avLst>
          </a:prstGeom>
          <a:solidFill>
            <a:srgbClr val="D9CDBA"/>
          </a:solidFill>
          <a:ln/>
        </p:spPr>
        <p:txBody>
          <a:bodyPr/>
          <a:lstStyle/>
          <a:p>
            <a:endParaRPr lang="en-US"/>
          </a:p>
        </p:txBody>
      </p:sp>
      <p:sp>
        <p:nvSpPr>
          <p:cNvPr id="8" name="Shape 6"/>
          <p:cNvSpPr/>
          <p:nvPr/>
        </p:nvSpPr>
        <p:spPr>
          <a:xfrm>
            <a:off x="837724" y="3836075"/>
            <a:ext cx="4318278" cy="1357193"/>
          </a:xfrm>
          <a:prstGeom prst="roundRect">
            <a:avLst>
              <a:gd name="adj" fmla="val 2646"/>
            </a:avLst>
          </a:prstGeom>
          <a:solidFill>
            <a:srgbClr val="F3E7D4"/>
          </a:solidFill>
          <a:ln/>
        </p:spPr>
        <p:txBody>
          <a:bodyPr/>
          <a:lstStyle/>
          <a:p>
            <a:endParaRPr lang="en-US"/>
          </a:p>
        </p:txBody>
      </p:sp>
      <p:sp>
        <p:nvSpPr>
          <p:cNvPr id="9" name="Text 7"/>
          <p:cNvSpPr/>
          <p:nvPr/>
        </p:nvSpPr>
        <p:spPr>
          <a:xfrm>
            <a:off x="1077039" y="4275296"/>
            <a:ext cx="160615" cy="478631"/>
          </a:xfrm>
          <a:prstGeom prst="rect">
            <a:avLst/>
          </a:prstGeom>
          <a:noFill/>
          <a:ln/>
        </p:spPr>
        <p:txBody>
          <a:bodyPr wrap="none" lIns="0" tIns="0" rIns="0" bIns="0" rtlCol="0" anchor="t"/>
          <a:lstStyle/>
          <a:p>
            <a:pPr marL="0" indent="0" algn="ctr">
              <a:lnSpc>
                <a:spcPts val="3750"/>
              </a:lnSpc>
              <a:buNone/>
            </a:pPr>
            <a:r>
              <a:rPr lang="en-US" sz="2350" dirty="0">
                <a:solidFill>
                  <a:srgbClr val="3A3630"/>
                </a:solidFill>
                <a:latin typeface="Lora" pitchFamily="34" charset="0"/>
                <a:ea typeface="Lora" pitchFamily="34" charset="-122"/>
                <a:cs typeface="Lora" pitchFamily="34" charset="-120"/>
              </a:rPr>
              <a:t>2</a:t>
            </a:r>
            <a:endParaRPr lang="en-US" sz="2350" dirty="0"/>
          </a:p>
        </p:txBody>
      </p:sp>
      <p:sp>
        <p:nvSpPr>
          <p:cNvPr id="10" name="Text 8"/>
          <p:cNvSpPr/>
          <p:nvPr/>
        </p:nvSpPr>
        <p:spPr>
          <a:xfrm>
            <a:off x="5395317" y="4075390"/>
            <a:ext cx="4391978" cy="351949"/>
          </a:xfrm>
          <a:prstGeom prst="rect">
            <a:avLst/>
          </a:prstGeom>
          <a:noFill/>
          <a:ln/>
        </p:spPr>
        <p:txBody>
          <a:bodyPr wrap="non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Analyse de texte et de sentiments</a:t>
            </a:r>
            <a:endParaRPr lang="en-US" sz="2200" dirty="0"/>
          </a:p>
        </p:txBody>
      </p:sp>
      <p:sp>
        <p:nvSpPr>
          <p:cNvPr id="11" name="Text 9"/>
          <p:cNvSpPr/>
          <p:nvPr/>
        </p:nvSpPr>
        <p:spPr>
          <a:xfrm>
            <a:off x="5395317" y="4570928"/>
            <a:ext cx="6623328" cy="383024"/>
          </a:xfrm>
          <a:prstGeom prst="rect">
            <a:avLst/>
          </a:prstGeom>
          <a:noFill/>
          <a:ln/>
        </p:spPr>
        <p:txBody>
          <a:bodyPr wrap="non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Extraction d’informations clés à partir de données non structurées.</a:t>
            </a:r>
            <a:endParaRPr lang="en-US" sz="1850" dirty="0"/>
          </a:p>
        </p:txBody>
      </p:sp>
      <p:sp>
        <p:nvSpPr>
          <p:cNvPr id="12" name="Shape 10"/>
          <p:cNvSpPr/>
          <p:nvPr/>
        </p:nvSpPr>
        <p:spPr>
          <a:xfrm>
            <a:off x="5275659" y="5178028"/>
            <a:ext cx="8397359" cy="15240"/>
          </a:xfrm>
          <a:prstGeom prst="roundRect">
            <a:avLst>
              <a:gd name="adj" fmla="val 235611"/>
            </a:avLst>
          </a:prstGeom>
          <a:solidFill>
            <a:srgbClr val="D9CDBA"/>
          </a:solidFill>
          <a:ln/>
        </p:spPr>
        <p:txBody>
          <a:bodyPr/>
          <a:lstStyle/>
          <a:p>
            <a:endParaRPr lang="en-US"/>
          </a:p>
        </p:txBody>
      </p:sp>
      <p:sp>
        <p:nvSpPr>
          <p:cNvPr id="13" name="Shape 11"/>
          <p:cNvSpPr/>
          <p:nvPr/>
        </p:nvSpPr>
        <p:spPr>
          <a:xfrm>
            <a:off x="837724" y="5312926"/>
            <a:ext cx="6477476" cy="1740218"/>
          </a:xfrm>
          <a:prstGeom prst="roundRect">
            <a:avLst>
              <a:gd name="adj" fmla="val 2063"/>
            </a:avLst>
          </a:prstGeom>
          <a:solidFill>
            <a:srgbClr val="F3E7D4"/>
          </a:solidFill>
          <a:ln/>
        </p:spPr>
        <p:txBody>
          <a:bodyPr/>
          <a:lstStyle/>
          <a:p>
            <a:endParaRPr lang="en-US"/>
          </a:p>
        </p:txBody>
      </p:sp>
      <p:sp>
        <p:nvSpPr>
          <p:cNvPr id="14" name="Text 12"/>
          <p:cNvSpPr/>
          <p:nvPr/>
        </p:nvSpPr>
        <p:spPr>
          <a:xfrm>
            <a:off x="1077039" y="5943719"/>
            <a:ext cx="166688" cy="478631"/>
          </a:xfrm>
          <a:prstGeom prst="rect">
            <a:avLst/>
          </a:prstGeom>
          <a:noFill/>
          <a:ln/>
        </p:spPr>
        <p:txBody>
          <a:bodyPr wrap="none" lIns="0" tIns="0" rIns="0" bIns="0" rtlCol="0" anchor="t"/>
          <a:lstStyle/>
          <a:p>
            <a:pPr marL="0" indent="0" algn="ctr">
              <a:lnSpc>
                <a:spcPts val="3750"/>
              </a:lnSpc>
              <a:buNone/>
            </a:pPr>
            <a:r>
              <a:rPr lang="en-US" sz="2350" dirty="0">
                <a:solidFill>
                  <a:srgbClr val="3A3630"/>
                </a:solidFill>
                <a:latin typeface="Lora" pitchFamily="34" charset="0"/>
                <a:ea typeface="Lora" pitchFamily="34" charset="-122"/>
                <a:cs typeface="Lora" pitchFamily="34" charset="-120"/>
              </a:rPr>
              <a:t>3</a:t>
            </a:r>
            <a:endParaRPr lang="en-US" sz="2350" dirty="0"/>
          </a:p>
        </p:txBody>
      </p:sp>
      <p:sp>
        <p:nvSpPr>
          <p:cNvPr id="15" name="Text 13"/>
          <p:cNvSpPr/>
          <p:nvPr/>
        </p:nvSpPr>
        <p:spPr>
          <a:xfrm>
            <a:off x="7554516" y="5552242"/>
            <a:ext cx="3055025" cy="351949"/>
          </a:xfrm>
          <a:prstGeom prst="rect">
            <a:avLst/>
          </a:prstGeom>
          <a:noFill/>
          <a:ln/>
        </p:spPr>
        <p:txBody>
          <a:bodyPr wrap="non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Mises à jour fréquentes</a:t>
            </a:r>
            <a:endParaRPr lang="en-US" sz="2200" dirty="0"/>
          </a:p>
        </p:txBody>
      </p:sp>
      <p:sp>
        <p:nvSpPr>
          <p:cNvPr id="16" name="Text 14"/>
          <p:cNvSpPr/>
          <p:nvPr/>
        </p:nvSpPr>
        <p:spPr>
          <a:xfrm>
            <a:off x="7554516" y="6047780"/>
            <a:ext cx="5998845" cy="766048"/>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Introduction de visuels personnalisés créés par la communauté.</a:t>
            </a:r>
            <a:endParaRPr lang="en-US" sz="1850" dirty="0"/>
          </a:p>
        </p:txBody>
      </p:sp>
      <p:sp>
        <p:nvSpPr>
          <p:cNvPr id="18" name="Rectangle 17">
            <a:extLst>
              <a:ext uri="{FF2B5EF4-FFF2-40B4-BE49-F238E27FC236}">
                <a16:creationId xmlns:a16="http://schemas.microsoft.com/office/drawing/2014/main" id="{6A0C2F90-D77D-BC2F-DBB9-8A777C9AB346}"/>
              </a:ext>
            </a:extLst>
          </p:cNvPr>
          <p:cNvSpPr/>
          <p:nvPr/>
        </p:nvSpPr>
        <p:spPr>
          <a:xfrm>
            <a:off x="12814334" y="7840434"/>
            <a:ext cx="1680984" cy="248376"/>
          </a:xfrm>
          <a:prstGeom prst="rect">
            <a:avLst/>
          </a:prstGeom>
          <a:solidFill>
            <a:srgbClr val="FEF5E7"/>
          </a:solidFill>
          <a:ln>
            <a:noFill/>
          </a:ln>
          <a:effectLst>
            <a:outerShdw blurRad="50800" dist="50800" dir="5400000" algn="ctr" rotWithShape="0">
              <a:srgbClr val="FEF5E7"/>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8530" y="487204"/>
            <a:ext cx="7906941" cy="1039654"/>
          </a:xfrm>
          <a:prstGeom prst="rect">
            <a:avLst/>
          </a:prstGeom>
          <a:noFill/>
          <a:ln/>
        </p:spPr>
        <p:txBody>
          <a:bodyPr wrap="square" lIns="0" tIns="0" rIns="0" bIns="0" rtlCol="0" anchor="t"/>
          <a:lstStyle/>
          <a:p>
            <a:pPr marL="0" indent="0">
              <a:lnSpc>
                <a:spcPts val="4050"/>
              </a:lnSpc>
              <a:buNone/>
            </a:pPr>
            <a:r>
              <a:rPr lang="en-US" sz="3250" dirty="0">
                <a:solidFill>
                  <a:srgbClr val="38512F"/>
                </a:solidFill>
                <a:latin typeface="Lora" pitchFamily="34" charset="0"/>
                <a:ea typeface="Lora" pitchFamily="34" charset="-122"/>
                <a:cs typeface="Lora" pitchFamily="34" charset="-120"/>
              </a:rPr>
              <a:t>Projet : Analyse des Données de la Coupe du Monde</a:t>
            </a:r>
            <a:endParaRPr lang="en-US" sz="3250" dirty="0"/>
          </a:p>
        </p:txBody>
      </p:sp>
      <p:sp>
        <p:nvSpPr>
          <p:cNvPr id="4" name="Shape 1"/>
          <p:cNvSpPr/>
          <p:nvPr/>
        </p:nvSpPr>
        <p:spPr>
          <a:xfrm>
            <a:off x="872133" y="1791891"/>
            <a:ext cx="22860" cy="5950506"/>
          </a:xfrm>
          <a:prstGeom prst="roundRect">
            <a:avLst>
              <a:gd name="adj" fmla="val 115965"/>
            </a:avLst>
          </a:prstGeom>
          <a:solidFill>
            <a:srgbClr val="D9CDBA"/>
          </a:solidFill>
          <a:ln/>
        </p:spPr>
        <p:txBody>
          <a:bodyPr/>
          <a:lstStyle/>
          <a:p>
            <a:endParaRPr lang="en-US"/>
          </a:p>
        </p:txBody>
      </p:sp>
      <p:sp>
        <p:nvSpPr>
          <p:cNvPr id="5" name="Shape 2"/>
          <p:cNvSpPr/>
          <p:nvPr/>
        </p:nvSpPr>
        <p:spPr>
          <a:xfrm>
            <a:off x="1059478" y="2177891"/>
            <a:ext cx="618530" cy="22860"/>
          </a:xfrm>
          <a:prstGeom prst="roundRect">
            <a:avLst>
              <a:gd name="adj" fmla="val 115965"/>
            </a:avLst>
          </a:prstGeom>
          <a:solidFill>
            <a:srgbClr val="D9CDBA"/>
          </a:solidFill>
          <a:ln/>
        </p:spPr>
        <p:txBody>
          <a:bodyPr/>
          <a:lstStyle/>
          <a:p>
            <a:endParaRPr lang="en-US"/>
          </a:p>
        </p:txBody>
      </p:sp>
      <p:sp>
        <p:nvSpPr>
          <p:cNvPr id="6" name="Shape 3"/>
          <p:cNvSpPr/>
          <p:nvPr/>
        </p:nvSpPr>
        <p:spPr>
          <a:xfrm>
            <a:off x="684788" y="1990606"/>
            <a:ext cx="397550" cy="397550"/>
          </a:xfrm>
          <a:prstGeom prst="roundRect">
            <a:avLst>
              <a:gd name="adj" fmla="val 6668"/>
            </a:avLst>
          </a:prstGeom>
          <a:solidFill>
            <a:srgbClr val="F3E7D4"/>
          </a:solidFill>
          <a:ln/>
        </p:spPr>
        <p:txBody>
          <a:bodyPr/>
          <a:lstStyle/>
          <a:p>
            <a:endParaRPr lang="en-US"/>
          </a:p>
        </p:txBody>
      </p:sp>
      <p:sp>
        <p:nvSpPr>
          <p:cNvPr id="7" name="Text 4"/>
          <p:cNvSpPr/>
          <p:nvPr/>
        </p:nvSpPr>
        <p:spPr>
          <a:xfrm>
            <a:off x="838140" y="2064544"/>
            <a:ext cx="90845" cy="249555"/>
          </a:xfrm>
          <a:prstGeom prst="rect">
            <a:avLst/>
          </a:prstGeom>
          <a:noFill/>
          <a:ln/>
        </p:spPr>
        <p:txBody>
          <a:bodyPr wrap="none" lIns="0" tIns="0" rIns="0" bIns="0" rtlCol="0" anchor="t"/>
          <a:lstStyle/>
          <a:p>
            <a:pPr marL="0" indent="0" algn="ctr">
              <a:lnSpc>
                <a:spcPts val="1950"/>
              </a:lnSpc>
              <a:buNone/>
            </a:pPr>
            <a:r>
              <a:rPr lang="en-US" sz="1950" dirty="0">
                <a:solidFill>
                  <a:srgbClr val="3A3630"/>
                </a:solidFill>
                <a:latin typeface="Lora" pitchFamily="34" charset="0"/>
                <a:ea typeface="Lora" pitchFamily="34" charset="-122"/>
                <a:cs typeface="Lora" pitchFamily="34" charset="-120"/>
              </a:rPr>
              <a:t>1</a:t>
            </a:r>
            <a:endParaRPr lang="en-US" sz="1950" dirty="0"/>
          </a:p>
        </p:txBody>
      </p:sp>
      <p:sp>
        <p:nvSpPr>
          <p:cNvPr id="8" name="Text 5"/>
          <p:cNvSpPr/>
          <p:nvPr/>
        </p:nvSpPr>
        <p:spPr>
          <a:xfrm>
            <a:off x="1855470" y="1968579"/>
            <a:ext cx="2454593" cy="259794"/>
          </a:xfrm>
          <a:prstGeom prst="rect">
            <a:avLst/>
          </a:prstGeom>
          <a:noFill/>
          <a:ln/>
        </p:spPr>
        <p:txBody>
          <a:bodyPr wrap="none" lIns="0" tIns="0" rIns="0" bIns="0" rtlCol="0" anchor="t"/>
          <a:lstStyle/>
          <a:p>
            <a:pPr marL="0" indent="0" algn="l">
              <a:lnSpc>
                <a:spcPts val="2000"/>
              </a:lnSpc>
              <a:buNone/>
            </a:pPr>
            <a:r>
              <a:rPr lang="en-US" sz="1600" dirty="0">
                <a:solidFill>
                  <a:srgbClr val="3A3630"/>
                </a:solidFill>
                <a:latin typeface="Lora" pitchFamily="34" charset="0"/>
                <a:ea typeface="Lora" pitchFamily="34" charset="-122"/>
                <a:cs typeface="Lora" pitchFamily="34" charset="-120"/>
              </a:rPr>
              <a:t>Importation des Données</a:t>
            </a:r>
            <a:endParaRPr lang="en-US" sz="1600" dirty="0"/>
          </a:p>
        </p:txBody>
      </p:sp>
      <p:sp>
        <p:nvSpPr>
          <p:cNvPr id="9" name="Text 6"/>
          <p:cNvSpPr/>
          <p:nvPr/>
        </p:nvSpPr>
        <p:spPr>
          <a:xfrm>
            <a:off x="1855470" y="2334339"/>
            <a:ext cx="6670000" cy="565309"/>
          </a:xfrm>
          <a:prstGeom prst="rect">
            <a:avLst/>
          </a:prstGeom>
          <a:noFill/>
          <a:ln/>
        </p:spPr>
        <p:txBody>
          <a:bodyPr wrap="square" lIns="0" tIns="0" rIns="0" bIns="0" rtlCol="0" anchor="t"/>
          <a:lstStyle/>
          <a:p>
            <a:pPr marL="0" indent="0" algn="l">
              <a:lnSpc>
                <a:spcPts val="2200"/>
              </a:lnSpc>
              <a:buNone/>
            </a:pPr>
            <a:r>
              <a:rPr lang="en-US" sz="1350" dirty="0">
                <a:solidFill>
                  <a:srgbClr val="3A3630"/>
                </a:solidFill>
                <a:latin typeface="Source Sans Pro" pitchFamily="34" charset="0"/>
                <a:ea typeface="Source Sans Pro" pitchFamily="34" charset="-122"/>
                <a:cs typeface="Source Sans Pro" pitchFamily="34" charset="-120"/>
              </a:rPr>
              <a:t>Sources : Excel contenant les résultats des matchs, statistiques des joueurs et performances des équipes.</a:t>
            </a:r>
            <a:endParaRPr lang="en-US" sz="1350" dirty="0"/>
          </a:p>
        </p:txBody>
      </p:sp>
      <p:sp>
        <p:nvSpPr>
          <p:cNvPr id="10" name="Shape 7"/>
          <p:cNvSpPr/>
          <p:nvPr/>
        </p:nvSpPr>
        <p:spPr>
          <a:xfrm>
            <a:off x="1059478" y="3639026"/>
            <a:ext cx="618530" cy="22860"/>
          </a:xfrm>
          <a:prstGeom prst="roundRect">
            <a:avLst>
              <a:gd name="adj" fmla="val 115965"/>
            </a:avLst>
          </a:prstGeom>
          <a:solidFill>
            <a:srgbClr val="D9CDBA"/>
          </a:solidFill>
          <a:ln/>
        </p:spPr>
        <p:txBody>
          <a:bodyPr/>
          <a:lstStyle/>
          <a:p>
            <a:endParaRPr lang="en-US"/>
          </a:p>
        </p:txBody>
      </p:sp>
      <p:sp>
        <p:nvSpPr>
          <p:cNvPr id="11" name="Shape 8"/>
          <p:cNvSpPr/>
          <p:nvPr/>
        </p:nvSpPr>
        <p:spPr>
          <a:xfrm>
            <a:off x="684788" y="3451741"/>
            <a:ext cx="397550" cy="397550"/>
          </a:xfrm>
          <a:prstGeom prst="roundRect">
            <a:avLst>
              <a:gd name="adj" fmla="val 6668"/>
            </a:avLst>
          </a:prstGeom>
          <a:solidFill>
            <a:srgbClr val="F3E7D4"/>
          </a:solidFill>
          <a:ln/>
        </p:spPr>
        <p:txBody>
          <a:bodyPr/>
          <a:lstStyle/>
          <a:p>
            <a:endParaRPr lang="en-US"/>
          </a:p>
        </p:txBody>
      </p:sp>
      <p:sp>
        <p:nvSpPr>
          <p:cNvPr id="12" name="Text 9"/>
          <p:cNvSpPr/>
          <p:nvPr/>
        </p:nvSpPr>
        <p:spPr>
          <a:xfrm>
            <a:off x="816471" y="3525679"/>
            <a:ext cx="134064" cy="249555"/>
          </a:xfrm>
          <a:prstGeom prst="rect">
            <a:avLst/>
          </a:prstGeom>
          <a:noFill/>
          <a:ln/>
        </p:spPr>
        <p:txBody>
          <a:bodyPr wrap="none" lIns="0" tIns="0" rIns="0" bIns="0" rtlCol="0" anchor="t"/>
          <a:lstStyle/>
          <a:p>
            <a:pPr marL="0" indent="0" algn="ctr">
              <a:lnSpc>
                <a:spcPts val="1950"/>
              </a:lnSpc>
              <a:buNone/>
            </a:pPr>
            <a:r>
              <a:rPr lang="en-US" sz="1950" dirty="0">
                <a:solidFill>
                  <a:srgbClr val="3A3630"/>
                </a:solidFill>
                <a:latin typeface="Lora" pitchFamily="34" charset="0"/>
                <a:ea typeface="Lora" pitchFamily="34" charset="-122"/>
                <a:cs typeface="Lora" pitchFamily="34" charset="-120"/>
              </a:rPr>
              <a:t>2</a:t>
            </a:r>
            <a:endParaRPr lang="en-US" sz="1950" dirty="0"/>
          </a:p>
        </p:txBody>
      </p:sp>
      <p:sp>
        <p:nvSpPr>
          <p:cNvPr id="13" name="Text 10"/>
          <p:cNvSpPr/>
          <p:nvPr/>
        </p:nvSpPr>
        <p:spPr>
          <a:xfrm>
            <a:off x="1855470" y="3429714"/>
            <a:ext cx="2690812" cy="259794"/>
          </a:xfrm>
          <a:prstGeom prst="rect">
            <a:avLst/>
          </a:prstGeom>
          <a:noFill/>
          <a:ln/>
        </p:spPr>
        <p:txBody>
          <a:bodyPr wrap="none" lIns="0" tIns="0" rIns="0" bIns="0" rtlCol="0" anchor="t"/>
          <a:lstStyle/>
          <a:p>
            <a:pPr marL="0" indent="0" algn="l">
              <a:lnSpc>
                <a:spcPts val="2000"/>
              </a:lnSpc>
              <a:buNone/>
            </a:pPr>
            <a:r>
              <a:rPr lang="en-US" sz="1600" dirty="0">
                <a:solidFill>
                  <a:srgbClr val="3A3630"/>
                </a:solidFill>
                <a:latin typeface="Lora" pitchFamily="34" charset="0"/>
                <a:ea typeface="Lora" pitchFamily="34" charset="-122"/>
                <a:cs typeface="Lora" pitchFamily="34" charset="-120"/>
              </a:rPr>
              <a:t>Préparation et Modélisation</a:t>
            </a:r>
            <a:endParaRPr lang="en-US" sz="1600" dirty="0"/>
          </a:p>
        </p:txBody>
      </p:sp>
      <p:sp>
        <p:nvSpPr>
          <p:cNvPr id="14" name="Text 11"/>
          <p:cNvSpPr/>
          <p:nvPr/>
        </p:nvSpPr>
        <p:spPr>
          <a:xfrm>
            <a:off x="1855470" y="3795474"/>
            <a:ext cx="6670000" cy="565309"/>
          </a:xfrm>
          <a:prstGeom prst="rect">
            <a:avLst/>
          </a:prstGeom>
          <a:noFill/>
          <a:ln/>
        </p:spPr>
        <p:txBody>
          <a:bodyPr wrap="square" lIns="0" tIns="0" rIns="0" bIns="0" rtlCol="0" anchor="t"/>
          <a:lstStyle/>
          <a:p>
            <a:pPr marL="0" indent="0" algn="l">
              <a:lnSpc>
                <a:spcPts val="2200"/>
              </a:lnSpc>
              <a:buNone/>
            </a:pPr>
            <a:r>
              <a:rPr lang="en-US" sz="1350" dirty="0">
                <a:solidFill>
                  <a:srgbClr val="3A3630"/>
                </a:solidFill>
                <a:latin typeface="Source Sans Pro" pitchFamily="34" charset="0"/>
                <a:ea typeface="Source Sans Pro" pitchFamily="34" charset="-122"/>
                <a:cs typeface="Source Sans Pro" pitchFamily="34" charset="-120"/>
              </a:rPr>
              <a:t>Nettoyage des données pour supprimer les incohérences. Création de relations entre les tables pour une analyse fluide.</a:t>
            </a:r>
            <a:endParaRPr lang="en-US" sz="1350" dirty="0"/>
          </a:p>
        </p:txBody>
      </p:sp>
      <p:sp>
        <p:nvSpPr>
          <p:cNvPr id="15" name="Shape 12"/>
          <p:cNvSpPr/>
          <p:nvPr/>
        </p:nvSpPr>
        <p:spPr>
          <a:xfrm>
            <a:off x="1059478" y="5100161"/>
            <a:ext cx="618530" cy="22860"/>
          </a:xfrm>
          <a:prstGeom prst="roundRect">
            <a:avLst>
              <a:gd name="adj" fmla="val 115965"/>
            </a:avLst>
          </a:prstGeom>
          <a:solidFill>
            <a:srgbClr val="D9CDBA"/>
          </a:solidFill>
          <a:ln/>
        </p:spPr>
        <p:txBody>
          <a:bodyPr/>
          <a:lstStyle/>
          <a:p>
            <a:endParaRPr lang="en-US"/>
          </a:p>
        </p:txBody>
      </p:sp>
      <p:sp>
        <p:nvSpPr>
          <p:cNvPr id="16" name="Shape 13"/>
          <p:cNvSpPr/>
          <p:nvPr/>
        </p:nvSpPr>
        <p:spPr>
          <a:xfrm>
            <a:off x="684788" y="4912876"/>
            <a:ext cx="397550" cy="397550"/>
          </a:xfrm>
          <a:prstGeom prst="roundRect">
            <a:avLst>
              <a:gd name="adj" fmla="val 6668"/>
            </a:avLst>
          </a:prstGeom>
          <a:solidFill>
            <a:srgbClr val="F3E7D4"/>
          </a:solidFill>
          <a:ln/>
        </p:spPr>
        <p:txBody>
          <a:bodyPr/>
          <a:lstStyle/>
          <a:p>
            <a:endParaRPr lang="en-US"/>
          </a:p>
        </p:txBody>
      </p:sp>
      <p:sp>
        <p:nvSpPr>
          <p:cNvPr id="17" name="Text 14"/>
          <p:cNvSpPr/>
          <p:nvPr/>
        </p:nvSpPr>
        <p:spPr>
          <a:xfrm>
            <a:off x="814090" y="4986814"/>
            <a:ext cx="138946" cy="249555"/>
          </a:xfrm>
          <a:prstGeom prst="rect">
            <a:avLst/>
          </a:prstGeom>
          <a:noFill/>
          <a:ln/>
        </p:spPr>
        <p:txBody>
          <a:bodyPr wrap="none" lIns="0" tIns="0" rIns="0" bIns="0" rtlCol="0" anchor="t"/>
          <a:lstStyle/>
          <a:p>
            <a:pPr marL="0" indent="0" algn="ctr">
              <a:lnSpc>
                <a:spcPts val="1950"/>
              </a:lnSpc>
              <a:buNone/>
            </a:pPr>
            <a:r>
              <a:rPr lang="en-US" sz="1950" dirty="0">
                <a:solidFill>
                  <a:srgbClr val="3A3630"/>
                </a:solidFill>
                <a:latin typeface="Lora" pitchFamily="34" charset="0"/>
                <a:ea typeface="Lora" pitchFamily="34" charset="-122"/>
                <a:cs typeface="Lora" pitchFamily="34" charset="-120"/>
              </a:rPr>
              <a:t>3</a:t>
            </a:r>
            <a:endParaRPr lang="en-US" sz="1950" dirty="0"/>
          </a:p>
        </p:txBody>
      </p:sp>
      <p:sp>
        <p:nvSpPr>
          <p:cNvPr id="18" name="Text 15"/>
          <p:cNvSpPr/>
          <p:nvPr/>
        </p:nvSpPr>
        <p:spPr>
          <a:xfrm>
            <a:off x="1855470" y="4890849"/>
            <a:ext cx="2598301" cy="259794"/>
          </a:xfrm>
          <a:prstGeom prst="rect">
            <a:avLst/>
          </a:prstGeom>
          <a:noFill/>
          <a:ln/>
        </p:spPr>
        <p:txBody>
          <a:bodyPr wrap="none" lIns="0" tIns="0" rIns="0" bIns="0" rtlCol="0" anchor="t"/>
          <a:lstStyle/>
          <a:p>
            <a:pPr marL="0" indent="0" algn="l">
              <a:lnSpc>
                <a:spcPts val="2000"/>
              </a:lnSpc>
              <a:buNone/>
            </a:pPr>
            <a:r>
              <a:rPr lang="en-US" sz="1600" dirty="0">
                <a:solidFill>
                  <a:srgbClr val="3A3630"/>
                </a:solidFill>
                <a:latin typeface="Lora" pitchFamily="34" charset="0"/>
                <a:ea typeface="Lora" pitchFamily="34" charset="-122"/>
                <a:cs typeface="Lora" pitchFamily="34" charset="-120"/>
              </a:rPr>
              <a:t>Création des Visualisations</a:t>
            </a:r>
            <a:endParaRPr lang="en-US" sz="1600" dirty="0"/>
          </a:p>
        </p:txBody>
      </p:sp>
      <p:sp>
        <p:nvSpPr>
          <p:cNvPr id="19" name="Text 16"/>
          <p:cNvSpPr/>
          <p:nvPr/>
        </p:nvSpPr>
        <p:spPr>
          <a:xfrm>
            <a:off x="1855470" y="5256609"/>
            <a:ext cx="6670000" cy="847963"/>
          </a:xfrm>
          <a:prstGeom prst="rect">
            <a:avLst/>
          </a:prstGeom>
          <a:noFill/>
          <a:ln/>
        </p:spPr>
        <p:txBody>
          <a:bodyPr wrap="square" lIns="0" tIns="0" rIns="0" bIns="0" rtlCol="0" anchor="t"/>
          <a:lstStyle/>
          <a:p>
            <a:pPr marL="0" indent="0" algn="l">
              <a:lnSpc>
                <a:spcPts val="2200"/>
              </a:lnSpc>
              <a:buNone/>
            </a:pPr>
            <a:r>
              <a:rPr lang="en-US" sz="1350" dirty="0">
                <a:solidFill>
                  <a:srgbClr val="3A3630"/>
                </a:solidFill>
                <a:latin typeface="Source Sans Pro" pitchFamily="34" charset="0"/>
                <a:ea typeface="Source Sans Pro" pitchFamily="34" charset="-122"/>
                <a:cs typeface="Source Sans Pro" pitchFamily="34" charset="-120"/>
              </a:rPr>
              <a:t>Tableau de bord montrant les vainqueurs par année, les meilleures équipes, et les scores moyens. Graphiques interactifs pour explorer les performances des équipes sur différentes périodes.</a:t>
            </a:r>
            <a:endParaRPr lang="en-US" sz="1350" dirty="0"/>
          </a:p>
        </p:txBody>
      </p:sp>
      <p:sp>
        <p:nvSpPr>
          <p:cNvPr id="20" name="Shape 17"/>
          <p:cNvSpPr/>
          <p:nvPr/>
        </p:nvSpPr>
        <p:spPr>
          <a:xfrm>
            <a:off x="1059478" y="6843951"/>
            <a:ext cx="618530" cy="22860"/>
          </a:xfrm>
          <a:prstGeom prst="roundRect">
            <a:avLst>
              <a:gd name="adj" fmla="val 115965"/>
            </a:avLst>
          </a:prstGeom>
          <a:solidFill>
            <a:srgbClr val="D9CDBA"/>
          </a:solidFill>
          <a:ln/>
        </p:spPr>
        <p:txBody>
          <a:bodyPr/>
          <a:lstStyle/>
          <a:p>
            <a:endParaRPr lang="en-US"/>
          </a:p>
        </p:txBody>
      </p:sp>
      <p:sp>
        <p:nvSpPr>
          <p:cNvPr id="21" name="Shape 18"/>
          <p:cNvSpPr/>
          <p:nvPr/>
        </p:nvSpPr>
        <p:spPr>
          <a:xfrm>
            <a:off x="684788" y="6656665"/>
            <a:ext cx="397550" cy="397550"/>
          </a:xfrm>
          <a:prstGeom prst="roundRect">
            <a:avLst>
              <a:gd name="adj" fmla="val 6668"/>
            </a:avLst>
          </a:prstGeom>
          <a:solidFill>
            <a:srgbClr val="F3E7D4"/>
          </a:solidFill>
          <a:ln/>
        </p:spPr>
        <p:txBody>
          <a:bodyPr/>
          <a:lstStyle/>
          <a:p>
            <a:endParaRPr lang="en-US"/>
          </a:p>
        </p:txBody>
      </p:sp>
      <p:sp>
        <p:nvSpPr>
          <p:cNvPr id="22" name="Text 19"/>
          <p:cNvSpPr/>
          <p:nvPr/>
        </p:nvSpPr>
        <p:spPr>
          <a:xfrm>
            <a:off x="815876" y="6730603"/>
            <a:ext cx="135255" cy="249555"/>
          </a:xfrm>
          <a:prstGeom prst="rect">
            <a:avLst/>
          </a:prstGeom>
          <a:noFill/>
          <a:ln/>
        </p:spPr>
        <p:txBody>
          <a:bodyPr wrap="none" lIns="0" tIns="0" rIns="0" bIns="0" rtlCol="0" anchor="t"/>
          <a:lstStyle/>
          <a:p>
            <a:pPr marL="0" indent="0" algn="ctr">
              <a:lnSpc>
                <a:spcPts val="1950"/>
              </a:lnSpc>
              <a:buNone/>
            </a:pPr>
            <a:r>
              <a:rPr lang="en-US" sz="1950" dirty="0">
                <a:solidFill>
                  <a:srgbClr val="3A3630"/>
                </a:solidFill>
                <a:latin typeface="Lora" pitchFamily="34" charset="0"/>
                <a:ea typeface="Lora" pitchFamily="34" charset="-122"/>
                <a:cs typeface="Lora" pitchFamily="34" charset="-120"/>
              </a:rPr>
              <a:t>4</a:t>
            </a:r>
            <a:endParaRPr lang="en-US" sz="1950" dirty="0"/>
          </a:p>
        </p:txBody>
      </p:sp>
      <p:sp>
        <p:nvSpPr>
          <p:cNvPr id="23" name="Text 20"/>
          <p:cNvSpPr/>
          <p:nvPr/>
        </p:nvSpPr>
        <p:spPr>
          <a:xfrm>
            <a:off x="1855470" y="6634639"/>
            <a:ext cx="2694980" cy="259794"/>
          </a:xfrm>
          <a:prstGeom prst="rect">
            <a:avLst/>
          </a:prstGeom>
          <a:noFill/>
          <a:ln/>
        </p:spPr>
        <p:txBody>
          <a:bodyPr wrap="none" lIns="0" tIns="0" rIns="0" bIns="0" rtlCol="0" anchor="t"/>
          <a:lstStyle/>
          <a:p>
            <a:pPr marL="0" indent="0" algn="l">
              <a:lnSpc>
                <a:spcPts val="2000"/>
              </a:lnSpc>
              <a:buNone/>
            </a:pPr>
            <a:r>
              <a:rPr lang="en-US" sz="1600" dirty="0">
                <a:solidFill>
                  <a:srgbClr val="3A3630"/>
                </a:solidFill>
                <a:latin typeface="Lora" pitchFamily="34" charset="0"/>
                <a:ea typeface="Lora" pitchFamily="34" charset="-122"/>
                <a:cs typeface="Lora" pitchFamily="34" charset="-120"/>
              </a:rPr>
              <a:t>Interprétation des Résultats</a:t>
            </a:r>
            <a:endParaRPr lang="en-US" sz="1600" dirty="0"/>
          </a:p>
        </p:txBody>
      </p:sp>
      <p:sp>
        <p:nvSpPr>
          <p:cNvPr id="24" name="Text 21"/>
          <p:cNvSpPr/>
          <p:nvPr/>
        </p:nvSpPr>
        <p:spPr>
          <a:xfrm>
            <a:off x="1855470" y="7000399"/>
            <a:ext cx="6670000" cy="565309"/>
          </a:xfrm>
          <a:prstGeom prst="rect">
            <a:avLst/>
          </a:prstGeom>
          <a:noFill/>
          <a:ln/>
        </p:spPr>
        <p:txBody>
          <a:bodyPr wrap="square" lIns="0" tIns="0" rIns="0" bIns="0" rtlCol="0" anchor="t"/>
          <a:lstStyle/>
          <a:p>
            <a:pPr marL="0" indent="0" algn="l">
              <a:lnSpc>
                <a:spcPts val="2200"/>
              </a:lnSpc>
              <a:buNone/>
            </a:pPr>
            <a:r>
              <a:rPr lang="en-US" sz="1350" dirty="0">
                <a:solidFill>
                  <a:srgbClr val="3A3630"/>
                </a:solidFill>
                <a:latin typeface="Source Sans Pro" pitchFamily="34" charset="0"/>
                <a:ea typeface="Source Sans Pro" pitchFamily="34" charset="-122"/>
                <a:cs typeface="Source Sans Pro" pitchFamily="34" charset="-120"/>
              </a:rPr>
              <a:t>Identifier les tendances, comme la domination de certaines équipes. Mettre en évidence les records historiques.</a:t>
            </a:r>
            <a:endParaRPr lang="en-US" sz="1350" dirty="0"/>
          </a:p>
        </p:txBody>
      </p:sp>
      <p:pic>
        <p:nvPicPr>
          <p:cNvPr id="26" name="Picture 25" descr="A screenshot of a computer&#10;&#10;Description automatically generated">
            <a:extLst>
              <a:ext uri="{FF2B5EF4-FFF2-40B4-BE49-F238E27FC236}">
                <a16:creationId xmlns:a16="http://schemas.microsoft.com/office/drawing/2014/main" id="{82515B72-643D-0334-1943-27185A7E8D8B}"/>
              </a:ext>
            </a:extLst>
          </p:cNvPr>
          <p:cNvPicPr>
            <a:picLocks noChangeAspect="1"/>
          </p:cNvPicPr>
          <p:nvPr/>
        </p:nvPicPr>
        <p:blipFill>
          <a:blip r:embed="rId3"/>
          <a:stretch>
            <a:fillRect/>
          </a:stretch>
        </p:blipFill>
        <p:spPr>
          <a:xfrm>
            <a:off x="9259599" y="630988"/>
            <a:ext cx="5279503" cy="2761177"/>
          </a:xfrm>
          <a:prstGeom prst="rect">
            <a:avLst/>
          </a:prstGeom>
        </p:spPr>
      </p:pic>
      <p:pic>
        <p:nvPicPr>
          <p:cNvPr id="28" name="Picture 27" descr="A screenshot of a graph&#10;&#10;Description automatically generated">
            <a:extLst>
              <a:ext uri="{FF2B5EF4-FFF2-40B4-BE49-F238E27FC236}">
                <a16:creationId xmlns:a16="http://schemas.microsoft.com/office/drawing/2014/main" id="{BAC5D448-59CF-BFAA-D17A-F304429CC1AB}"/>
              </a:ext>
            </a:extLst>
          </p:cNvPr>
          <p:cNvPicPr>
            <a:picLocks noChangeAspect="1"/>
          </p:cNvPicPr>
          <p:nvPr/>
        </p:nvPicPr>
        <p:blipFill>
          <a:blip r:embed="rId4"/>
          <a:stretch>
            <a:fillRect/>
          </a:stretch>
        </p:blipFill>
        <p:spPr>
          <a:xfrm>
            <a:off x="9259597" y="3392165"/>
            <a:ext cx="2690811" cy="2941552"/>
          </a:xfrm>
          <a:prstGeom prst="rect">
            <a:avLst/>
          </a:prstGeom>
        </p:spPr>
      </p:pic>
      <p:pic>
        <p:nvPicPr>
          <p:cNvPr id="30" name="Picture 29" descr="A screenshot of a mobile phone&#10;&#10;Description automatically generated">
            <a:extLst>
              <a:ext uri="{FF2B5EF4-FFF2-40B4-BE49-F238E27FC236}">
                <a16:creationId xmlns:a16="http://schemas.microsoft.com/office/drawing/2014/main" id="{71B28A6C-74AD-E34D-E5C7-868DC9B0E1C9}"/>
              </a:ext>
            </a:extLst>
          </p:cNvPr>
          <p:cNvPicPr>
            <a:picLocks noChangeAspect="1"/>
          </p:cNvPicPr>
          <p:nvPr/>
        </p:nvPicPr>
        <p:blipFill>
          <a:blip r:embed="rId5"/>
          <a:stretch>
            <a:fillRect/>
          </a:stretch>
        </p:blipFill>
        <p:spPr>
          <a:xfrm>
            <a:off x="11445504" y="6210149"/>
            <a:ext cx="1009807" cy="2077102"/>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20CF176B-6FA6-354B-08C5-7CAAFAC290E8}"/>
              </a:ext>
            </a:extLst>
          </p:cNvPr>
          <p:cNvPicPr>
            <a:picLocks noChangeAspect="1"/>
          </p:cNvPicPr>
          <p:nvPr/>
        </p:nvPicPr>
        <p:blipFill>
          <a:blip r:embed="rId6"/>
          <a:stretch>
            <a:fillRect/>
          </a:stretch>
        </p:blipFill>
        <p:spPr>
          <a:xfrm>
            <a:off x="11950408" y="3392165"/>
            <a:ext cx="2588694" cy="2922651"/>
          </a:xfrm>
          <a:prstGeom prst="rect">
            <a:avLst/>
          </a:prstGeom>
        </p:spPr>
      </p:pic>
      <p:sp>
        <p:nvSpPr>
          <p:cNvPr id="2" name="Rectangle 1">
            <a:extLst>
              <a:ext uri="{FF2B5EF4-FFF2-40B4-BE49-F238E27FC236}">
                <a16:creationId xmlns:a16="http://schemas.microsoft.com/office/drawing/2014/main" id="{C427DE11-EBF2-C8B8-F46B-BE0BD2CDE1D8}"/>
              </a:ext>
            </a:extLst>
          </p:cNvPr>
          <p:cNvSpPr/>
          <p:nvPr/>
        </p:nvSpPr>
        <p:spPr>
          <a:xfrm>
            <a:off x="12814334" y="7840434"/>
            <a:ext cx="1680984" cy="248376"/>
          </a:xfrm>
          <a:prstGeom prst="rect">
            <a:avLst/>
          </a:prstGeom>
          <a:solidFill>
            <a:srgbClr val="FEF5E7"/>
          </a:solidFill>
          <a:ln>
            <a:noFill/>
          </a:ln>
          <a:effectLst>
            <a:outerShdw blurRad="50800" dist="50800" dir="5400000" algn="ctr" rotWithShape="0">
              <a:srgbClr val="FEF5E7"/>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2568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Conclusion</a:t>
            </a:r>
            <a:endParaRPr lang="en-US" sz="4400"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Power BI est un outil indispensable pour les entreprises cherchant à exploiter la puissance de leurs données. Avec ses fonctionnalités évolutives, sa facilité d’utilisation et sa connectivité étendue, il s’inscrit comme une solution de choix pour transformer les données en décisions stratégiques.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81714"/>
            <a:ext cx="6247209"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Introduction à Power BI</a:t>
            </a:r>
            <a:endParaRPr lang="en-US" sz="4400" dirty="0"/>
          </a:p>
        </p:txBody>
      </p:sp>
      <p:sp>
        <p:nvSpPr>
          <p:cNvPr id="4" name="Text 1"/>
          <p:cNvSpPr/>
          <p:nvPr/>
        </p:nvSpPr>
        <p:spPr>
          <a:xfrm>
            <a:off x="837724" y="3344704"/>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Power BI est une solution d’analyse de données et de visualisation développée par Microsoft. Elle permet aux organisations de convertir des données complexes en informations exploitables à l'aide de tableaux de bord interactifs, de rapports et de visualisations. Cet outil est largement utilisé pour la prise de décision basée sur des données.</a:t>
            </a:r>
            <a:endParaRPr lang="en-US" sz="1850" dirty="0"/>
          </a:p>
        </p:txBody>
      </p:sp>
      <p:sp>
        <p:nvSpPr>
          <p:cNvPr id="5" name="Shape 2"/>
          <p:cNvSpPr/>
          <p:nvPr/>
        </p:nvSpPr>
        <p:spPr>
          <a:xfrm>
            <a:off x="837724" y="5546884"/>
            <a:ext cx="382905" cy="382905"/>
          </a:xfrm>
          <a:prstGeom prst="roundRect">
            <a:avLst>
              <a:gd name="adj" fmla="val 23878209"/>
            </a:avLst>
          </a:prstGeom>
          <a:noFill/>
          <a:ln w="7620">
            <a:solidFill>
              <a:srgbClr val="FFFFFF"/>
            </a:solidFill>
            <a:prstDash val="solid"/>
          </a:ln>
        </p:spPr>
        <p:txBody>
          <a:bodyPr/>
          <a:lstStyle/>
          <a:p>
            <a:endParaRPr lang="en-US"/>
          </a:p>
        </p:txBody>
      </p:sp>
    </p:spTree>
    <p:extLst>
      <p:ext uri="{BB962C8B-B14F-4D97-AF65-F5344CB8AC3E}">
        <p14:creationId xmlns:p14="http://schemas.microsoft.com/office/powerpoint/2010/main" val="426390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294215"/>
            <a:ext cx="7223165"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Pourquoi choisir Power BI ?</a:t>
            </a:r>
            <a:endParaRPr lang="en-US" sz="4400" dirty="0"/>
          </a:p>
        </p:txBody>
      </p:sp>
      <p:sp>
        <p:nvSpPr>
          <p:cNvPr id="3" name="Text 1"/>
          <p:cNvSpPr/>
          <p:nvPr/>
        </p:nvSpPr>
        <p:spPr>
          <a:xfrm>
            <a:off x="837724" y="3596521"/>
            <a:ext cx="3623667"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Approche orientée données</a:t>
            </a:r>
            <a:endParaRPr lang="en-US" sz="2200" dirty="0"/>
          </a:p>
        </p:txBody>
      </p:sp>
      <p:sp>
        <p:nvSpPr>
          <p:cNvPr id="4" name="Text 2"/>
          <p:cNvSpPr/>
          <p:nvPr/>
        </p:nvSpPr>
        <p:spPr>
          <a:xfrm>
            <a:off x="837724" y="4187785"/>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Simplifie l’accès et la compréhension des données.</a:t>
            </a:r>
            <a:endParaRPr lang="en-US" sz="1850" dirty="0"/>
          </a:p>
        </p:txBody>
      </p:sp>
      <p:sp>
        <p:nvSpPr>
          <p:cNvPr id="5" name="Text 3"/>
          <p:cNvSpPr/>
          <p:nvPr/>
        </p:nvSpPr>
        <p:spPr>
          <a:xfrm>
            <a:off x="5357813" y="3596521"/>
            <a:ext cx="2909888"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Écosystème Microsoft</a:t>
            </a:r>
            <a:endParaRPr lang="en-US" sz="2200" dirty="0"/>
          </a:p>
        </p:txBody>
      </p:sp>
      <p:sp>
        <p:nvSpPr>
          <p:cNvPr id="6" name="Text 4"/>
          <p:cNvSpPr/>
          <p:nvPr/>
        </p:nvSpPr>
        <p:spPr>
          <a:xfrm>
            <a:off x="5357813" y="4187785"/>
            <a:ext cx="3928586"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S’intègre parfaitement avec Excel, SharePoint, Azure et d'autres services Microsoft.</a:t>
            </a:r>
            <a:endParaRPr lang="en-US" sz="1850" dirty="0"/>
          </a:p>
        </p:txBody>
      </p:sp>
      <p:sp>
        <p:nvSpPr>
          <p:cNvPr id="7" name="Text 5"/>
          <p:cNvSpPr/>
          <p:nvPr/>
        </p:nvSpPr>
        <p:spPr>
          <a:xfrm>
            <a:off x="9877901" y="35965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Évolution constante</a:t>
            </a:r>
            <a:endParaRPr lang="en-US" sz="2200" dirty="0"/>
          </a:p>
        </p:txBody>
      </p:sp>
      <p:sp>
        <p:nvSpPr>
          <p:cNvPr id="8" name="Text 6"/>
          <p:cNvSpPr/>
          <p:nvPr/>
        </p:nvSpPr>
        <p:spPr>
          <a:xfrm>
            <a:off x="9877901" y="4187785"/>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Microsoft publie régulièrement des mises à jour, offrant de nouvelles fonctionnalités pour répondre aux besoins des utilisateurs.</a:t>
            </a:r>
            <a:endParaRPr lang="en-US" sz="1850" dirty="0"/>
          </a:p>
        </p:txBody>
      </p:sp>
      <p:sp>
        <p:nvSpPr>
          <p:cNvPr id="9" name="Rectangle 8">
            <a:extLst>
              <a:ext uri="{FF2B5EF4-FFF2-40B4-BE49-F238E27FC236}">
                <a16:creationId xmlns:a16="http://schemas.microsoft.com/office/drawing/2014/main" id="{7EEE7F0A-C4D6-07AD-F7D5-4C75EAC194F5}"/>
              </a:ext>
            </a:extLst>
          </p:cNvPr>
          <p:cNvSpPr/>
          <p:nvPr/>
        </p:nvSpPr>
        <p:spPr>
          <a:xfrm>
            <a:off x="12814334" y="7840434"/>
            <a:ext cx="1680984" cy="248376"/>
          </a:xfrm>
          <a:prstGeom prst="rect">
            <a:avLst/>
          </a:prstGeom>
          <a:solidFill>
            <a:srgbClr val="FEF5E7"/>
          </a:solidFill>
          <a:ln>
            <a:noFill/>
          </a:ln>
          <a:effectLst>
            <a:outerShdw blurRad="50800" dist="50800" dir="5400000" algn="ctr" rotWithShape="0">
              <a:srgbClr val="FEF5E7"/>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0252"/>
          </a:xfrm>
          <a:prstGeom prst="rect">
            <a:avLst/>
          </a:prstGeom>
        </p:spPr>
      </p:pic>
      <p:sp>
        <p:nvSpPr>
          <p:cNvPr id="3" name="Text 0"/>
          <p:cNvSpPr/>
          <p:nvPr/>
        </p:nvSpPr>
        <p:spPr>
          <a:xfrm>
            <a:off x="831652" y="3624024"/>
            <a:ext cx="7018258" cy="69889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Avantages clés de Power BI</a:t>
            </a:r>
            <a:endParaRPr lang="en-US" sz="4400" dirty="0"/>
          </a:p>
        </p:txBody>
      </p:sp>
      <p:sp>
        <p:nvSpPr>
          <p:cNvPr id="4" name="Shape 1"/>
          <p:cNvSpPr/>
          <p:nvPr/>
        </p:nvSpPr>
        <p:spPr>
          <a:xfrm>
            <a:off x="831652" y="4946571"/>
            <a:ext cx="415766" cy="415766"/>
          </a:xfrm>
          <a:prstGeom prst="roundRect">
            <a:avLst>
              <a:gd name="adj" fmla="val 8573"/>
            </a:avLst>
          </a:prstGeom>
          <a:solidFill>
            <a:srgbClr val="F3E7D4"/>
          </a:solidFill>
          <a:ln/>
        </p:spPr>
        <p:txBody>
          <a:bodyPr/>
          <a:lstStyle/>
          <a:p>
            <a:endParaRPr lang="en-US"/>
          </a:p>
        </p:txBody>
      </p:sp>
      <p:sp>
        <p:nvSpPr>
          <p:cNvPr id="5" name="Text 2"/>
          <p:cNvSpPr/>
          <p:nvPr/>
        </p:nvSpPr>
        <p:spPr>
          <a:xfrm>
            <a:off x="1484948" y="4946571"/>
            <a:ext cx="2795468" cy="349448"/>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Flexibilité</a:t>
            </a:r>
            <a:endParaRPr lang="en-US" sz="2200" dirty="0"/>
          </a:p>
        </p:txBody>
      </p:sp>
      <p:sp>
        <p:nvSpPr>
          <p:cNvPr id="6" name="Text 3"/>
          <p:cNvSpPr/>
          <p:nvPr/>
        </p:nvSpPr>
        <p:spPr>
          <a:xfrm>
            <a:off x="1484948" y="5438537"/>
            <a:ext cx="5711547" cy="760333"/>
          </a:xfrm>
          <a:prstGeom prst="rect">
            <a:avLst/>
          </a:prstGeom>
          <a:noFill/>
          <a:ln/>
        </p:spPr>
        <p:txBody>
          <a:bodyPr wrap="squar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S’adapte à toutes les tailles d’entreprise, de la PME à la multinationale.</a:t>
            </a:r>
            <a:endParaRPr lang="en-US" sz="1850" dirty="0"/>
          </a:p>
        </p:txBody>
      </p:sp>
      <p:sp>
        <p:nvSpPr>
          <p:cNvPr id="7" name="Shape 4"/>
          <p:cNvSpPr/>
          <p:nvPr/>
        </p:nvSpPr>
        <p:spPr>
          <a:xfrm>
            <a:off x="7434024" y="4946571"/>
            <a:ext cx="415766" cy="415766"/>
          </a:xfrm>
          <a:prstGeom prst="roundRect">
            <a:avLst>
              <a:gd name="adj" fmla="val 8573"/>
            </a:avLst>
          </a:prstGeom>
          <a:solidFill>
            <a:srgbClr val="F3E7D4"/>
          </a:solidFill>
          <a:ln/>
        </p:spPr>
        <p:txBody>
          <a:bodyPr/>
          <a:lstStyle/>
          <a:p>
            <a:endParaRPr lang="en-US"/>
          </a:p>
        </p:txBody>
      </p:sp>
      <p:sp>
        <p:nvSpPr>
          <p:cNvPr id="8" name="Text 5"/>
          <p:cNvSpPr/>
          <p:nvPr/>
        </p:nvSpPr>
        <p:spPr>
          <a:xfrm>
            <a:off x="8087320" y="4946571"/>
            <a:ext cx="2795468" cy="349448"/>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Rapidité</a:t>
            </a:r>
            <a:endParaRPr lang="en-US" sz="2200" dirty="0"/>
          </a:p>
        </p:txBody>
      </p:sp>
      <p:sp>
        <p:nvSpPr>
          <p:cNvPr id="9" name="Text 6"/>
          <p:cNvSpPr/>
          <p:nvPr/>
        </p:nvSpPr>
        <p:spPr>
          <a:xfrm>
            <a:off x="8087320" y="5438537"/>
            <a:ext cx="5711547" cy="760333"/>
          </a:xfrm>
          <a:prstGeom prst="rect">
            <a:avLst/>
          </a:prstGeom>
          <a:noFill/>
          <a:ln/>
        </p:spPr>
        <p:txBody>
          <a:bodyPr wrap="squar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Permet de créer des tableaux de bord en quelques minutes.</a:t>
            </a:r>
            <a:endParaRPr lang="en-US" sz="1850" dirty="0"/>
          </a:p>
        </p:txBody>
      </p:sp>
      <p:sp>
        <p:nvSpPr>
          <p:cNvPr id="10" name="Shape 7"/>
          <p:cNvSpPr/>
          <p:nvPr/>
        </p:nvSpPr>
        <p:spPr>
          <a:xfrm>
            <a:off x="831652" y="6703695"/>
            <a:ext cx="415766" cy="415766"/>
          </a:xfrm>
          <a:prstGeom prst="roundRect">
            <a:avLst>
              <a:gd name="adj" fmla="val 8573"/>
            </a:avLst>
          </a:prstGeom>
          <a:solidFill>
            <a:srgbClr val="F3E7D4"/>
          </a:solidFill>
          <a:ln/>
        </p:spPr>
        <p:txBody>
          <a:bodyPr/>
          <a:lstStyle/>
          <a:p>
            <a:endParaRPr lang="en-US"/>
          </a:p>
        </p:txBody>
      </p:sp>
      <p:sp>
        <p:nvSpPr>
          <p:cNvPr id="11" name="Text 8"/>
          <p:cNvSpPr/>
          <p:nvPr/>
        </p:nvSpPr>
        <p:spPr>
          <a:xfrm>
            <a:off x="1484948" y="6703695"/>
            <a:ext cx="2795468" cy="349448"/>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Sécurité des données</a:t>
            </a:r>
            <a:endParaRPr lang="en-US" sz="2200" dirty="0"/>
          </a:p>
        </p:txBody>
      </p:sp>
      <p:sp>
        <p:nvSpPr>
          <p:cNvPr id="12" name="Text 9"/>
          <p:cNvSpPr/>
          <p:nvPr/>
        </p:nvSpPr>
        <p:spPr>
          <a:xfrm>
            <a:off x="1484948" y="7195661"/>
            <a:ext cx="5711547" cy="380167"/>
          </a:xfrm>
          <a:prstGeom prst="rect">
            <a:avLst/>
          </a:prstGeom>
          <a:noFill/>
          <a:ln/>
        </p:spPr>
        <p:txBody>
          <a:bodyPr wrap="non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Protection et gestion des autorisations avancées.</a:t>
            </a:r>
            <a:endParaRPr lang="en-US" sz="1850" dirty="0"/>
          </a:p>
        </p:txBody>
      </p:sp>
      <p:sp>
        <p:nvSpPr>
          <p:cNvPr id="13" name="Shape 10"/>
          <p:cNvSpPr/>
          <p:nvPr/>
        </p:nvSpPr>
        <p:spPr>
          <a:xfrm>
            <a:off x="7434024" y="6703695"/>
            <a:ext cx="415766" cy="415766"/>
          </a:xfrm>
          <a:prstGeom prst="roundRect">
            <a:avLst>
              <a:gd name="adj" fmla="val 8573"/>
            </a:avLst>
          </a:prstGeom>
          <a:solidFill>
            <a:srgbClr val="F3E7D4"/>
          </a:solidFill>
          <a:ln/>
        </p:spPr>
        <p:txBody>
          <a:bodyPr/>
          <a:lstStyle/>
          <a:p>
            <a:endParaRPr lang="en-US"/>
          </a:p>
        </p:txBody>
      </p:sp>
      <p:sp>
        <p:nvSpPr>
          <p:cNvPr id="14" name="Text 11"/>
          <p:cNvSpPr/>
          <p:nvPr/>
        </p:nvSpPr>
        <p:spPr>
          <a:xfrm>
            <a:off x="8087320" y="6703695"/>
            <a:ext cx="2795468" cy="349448"/>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Cloud et mobile</a:t>
            </a:r>
            <a:endParaRPr lang="en-US" sz="2200" dirty="0"/>
          </a:p>
        </p:txBody>
      </p:sp>
      <p:sp>
        <p:nvSpPr>
          <p:cNvPr id="15" name="Text 12"/>
          <p:cNvSpPr/>
          <p:nvPr/>
        </p:nvSpPr>
        <p:spPr>
          <a:xfrm>
            <a:off x="8087320" y="7195661"/>
            <a:ext cx="5711547" cy="380167"/>
          </a:xfrm>
          <a:prstGeom prst="rect">
            <a:avLst/>
          </a:prstGeom>
          <a:noFill/>
          <a:ln/>
        </p:spPr>
        <p:txBody>
          <a:bodyPr wrap="non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Accès universel aux données en déplacement.</a:t>
            </a:r>
            <a:endParaRPr lang="en-US" sz="1850" dirty="0"/>
          </a:p>
        </p:txBody>
      </p:sp>
      <p:sp>
        <p:nvSpPr>
          <p:cNvPr id="17" name="Rectangle 16">
            <a:extLst>
              <a:ext uri="{FF2B5EF4-FFF2-40B4-BE49-F238E27FC236}">
                <a16:creationId xmlns:a16="http://schemas.microsoft.com/office/drawing/2014/main" id="{FF8E7CE9-773C-28DA-361B-3E933A3A989D}"/>
              </a:ext>
            </a:extLst>
          </p:cNvPr>
          <p:cNvSpPr/>
          <p:nvPr/>
        </p:nvSpPr>
        <p:spPr>
          <a:xfrm>
            <a:off x="12814334" y="7840434"/>
            <a:ext cx="1680984" cy="248376"/>
          </a:xfrm>
          <a:prstGeom prst="rect">
            <a:avLst/>
          </a:prstGeom>
          <a:solidFill>
            <a:srgbClr val="FEF5E7"/>
          </a:solidFill>
          <a:ln>
            <a:noFill/>
          </a:ln>
          <a:effectLst>
            <a:outerShdw blurRad="50800" dist="50800" dir="5400000" algn="ctr" rotWithShape="0">
              <a:srgbClr val="FEF5E7"/>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96885"/>
            <a:ext cx="7405092"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Fonctionnalités importantes</a:t>
            </a:r>
            <a:endParaRPr lang="en-US" sz="4400" dirty="0"/>
          </a:p>
        </p:txBody>
      </p:sp>
      <p:sp>
        <p:nvSpPr>
          <p:cNvPr id="4" name="Shape 1"/>
          <p:cNvSpPr/>
          <p:nvPr/>
        </p:nvSpPr>
        <p:spPr>
          <a:xfrm>
            <a:off x="837724" y="1859875"/>
            <a:ext cx="3614618" cy="2858214"/>
          </a:xfrm>
          <a:prstGeom prst="roundRect">
            <a:avLst>
              <a:gd name="adj" fmla="val 1256"/>
            </a:avLst>
          </a:prstGeom>
          <a:solidFill>
            <a:srgbClr val="F3E7D4"/>
          </a:solidFill>
          <a:ln/>
        </p:spPr>
        <p:txBody>
          <a:bodyPr/>
          <a:lstStyle/>
          <a:p>
            <a:endParaRPr lang="en-US"/>
          </a:p>
        </p:txBody>
      </p:sp>
      <p:sp>
        <p:nvSpPr>
          <p:cNvPr id="5" name="Text 2"/>
          <p:cNvSpPr/>
          <p:nvPr/>
        </p:nvSpPr>
        <p:spPr>
          <a:xfrm>
            <a:off x="1077039" y="2099191"/>
            <a:ext cx="3135987" cy="703898"/>
          </a:xfrm>
          <a:prstGeom prst="rect">
            <a:avLst/>
          </a:prstGeom>
          <a:noFill/>
          <a:ln/>
        </p:spPr>
        <p:txBody>
          <a:bodyPr wrap="squar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Tableaux de bord interactifs</a:t>
            </a:r>
            <a:endParaRPr lang="en-US" sz="2200" dirty="0"/>
          </a:p>
        </p:txBody>
      </p:sp>
      <p:sp>
        <p:nvSpPr>
          <p:cNvPr id="6" name="Text 3"/>
          <p:cNvSpPr/>
          <p:nvPr/>
        </p:nvSpPr>
        <p:spPr>
          <a:xfrm>
            <a:off x="1077039" y="2946678"/>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Drag-and-drop pour construire des visualisations. Interaction directe avec les graphiques et les données.</a:t>
            </a:r>
            <a:endParaRPr lang="en-US" sz="1850" dirty="0"/>
          </a:p>
        </p:txBody>
      </p:sp>
      <p:sp>
        <p:nvSpPr>
          <p:cNvPr id="7" name="Shape 4"/>
          <p:cNvSpPr/>
          <p:nvPr/>
        </p:nvSpPr>
        <p:spPr>
          <a:xfrm>
            <a:off x="4691658" y="1859875"/>
            <a:ext cx="3614618" cy="2858214"/>
          </a:xfrm>
          <a:prstGeom prst="roundRect">
            <a:avLst>
              <a:gd name="adj" fmla="val 1256"/>
            </a:avLst>
          </a:prstGeom>
          <a:solidFill>
            <a:srgbClr val="F3E7D4"/>
          </a:solidFill>
          <a:ln/>
        </p:spPr>
        <p:txBody>
          <a:bodyPr/>
          <a:lstStyle/>
          <a:p>
            <a:endParaRPr lang="en-US"/>
          </a:p>
        </p:txBody>
      </p:sp>
      <p:sp>
        <p:nvSpPr>
          <p:cNvPr id="8" name="Text 5"/>
          <p:cNvSpPr/>
          <p:nvPr/>
        </p:nvSpPr>
        <p:spPr>
          <a:xfrm>
            <a:off x="4930973" y="209919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Langage DAX</a:t>
            </a:r>
            <a:endParaRPr lang="en-US" sz="2200" dirty="0"/>
          </a:p>
        </p:txBody>
      </p:sp>
      <p:sp>
        <p:nvSpPr>
          <p:cNvPr id="9" name="Text 6"/>
          <p:cNvSpPr/>
          <p:nvPr/>
        </p:nvSpPr>
        <p:spPr>
          <a:xfrm>
            <a:off x="4930973" y="2594729"/>
            <a:ext cx="3135987"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Permet de créer des calculs personnalisés pour une analyse approfondie.</a:t>
            </a:r>
            <a:endParaRPr lang="en-US" sz="1850" dirty="0"/>
          </a:p>
        </p:txBody>
      </p:sp>
      <p:sp>
        <p:nvSpPr>
          <p:cNvPr id="10" name="Shape 7"/>
          <p:cNvSpPr/>
          <p:nvPr/>
        </p:nvSpPr>
        <p:spPr>
          <a:xfrm>
            <a:off x="837724" y="4957405"/>
            <a:ext cx="3614618" cy="2475190"/>
          </a:xfrm>
          <a:prstGeom prst="roundRect">
            <a:avLst>
              <a:gd name="adj" fmla="val 1451"/>
            </a:avLst>
          </a:prstGeom>
          <a:solidFill>
            <a:srgbClr val="F3E7D4"/>
          </a:solidFill>
          <a:ln/>
        </p:spPr>
        <p:txBody>
          <a:bodyPr/>
          <a:lstStyle/>
          <a:p>
            <a:endParaRPr lang="en-US"/>
          </a:p>
        </p:txBody>
      </p:sp>
      <p:sp>
        <p:nvSpPr>
          <p:cNvPr id="11" name="Text 8"/>
          <p:cNvSpPr/>
          <p:nvPr/>
        </p:nvSpPr>
        <p:spPr>
          <a:xfrm>
            <a:off x="1077039" y="5196721"/>
            <a:ext cx="3135987" cy="703898"/>
          </a:xfrm>
          <a:prstGeom prst="rect">
            <a:avLst/>
          </a:prstGeom>
          <a:noFill/>
          <a:ln/>
        </p:spPr>
        <p:txBody>
          <a:bodyPr wrap="squar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Modélisation des données</a:t>
            </a:r>
            <a:endParaRPr lang="en-US" sz="2200" dirty="0"/>
          </a:p>
        </p:txBody>
      </p:sp>
      <p:sp>
        <p:nvSpPr>
          <p:cNvPr id="12" name="Text 9"/>
          <p:cNvSpPr/>
          <p:nvPr/>
        </p:nvSpPr>
        <p:spPr>
          <a:xfrm>
            <a:off x="1077039" y="6044208"/>
            <a:ext cx="3135987"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Créez des relations entre différentes sources pour une meilleure analyse.</a:t>
            </a:r>
            <a:endParaRPr lang="en-US" sz="1850" dirty="0"/>
          </a:p>
        </p:txBody>
      </p:sp>
      <p:sp>
        <p:nvSpPr>
          <p:cNvPr id="13" name="Shape 10"/>
          <p:cNvSpPr/>
          <p:nvPr/>
        </p:nvSpPr>
        <p:spPr>
          <a:xfrm>
            <a:off x="4691658" y="4957405"/>
            <a:ext cx="3614618" cy="2475190"/>
          </a:xfrm>
          <a:prstGeom prst="roundRect">
            <a:avLst>
              <a:gd name="adj" fmla="val 1451"/>
            </a:avLst>
          </a:prstGeom>
          <a:solidFill>
            <a:srgbClr val="F3E7D4"/>
          </a:solidFill>
          <a:ln/>
        </p:spPr>
        <p:txBody>
          <a:bodyPr/>
          <a:lstStyle/>
          <a:p>
            <a:endParaRPr lang="en-US"/>
          </a:p>
        </p:txBody>
      </p:sp>
      <p:sp>
        <p:nvSpPr>
          <p:cNvPr id="14" name="Text 11"/>
          <p:cNvSpPr/>
          <p:nvPr/>
        </p:nvSpPr>
        <p:spPr>
          <a:xfrm>
            <a:off x="4930973" y="5196721"/>
            <a:ext cx="3135987" cy="703898"/>
          </a:xfrm>
          <a:prstGeom prst="rect">
            <a:avLst/>
          </a:prstGeom>
          <a:noFill/>
          <a:ln/>
        </p:spPr>
        <p:txBody>
          <a:bodyPr wrap="squar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Mises à jour automatiques</a:t>
            </a:r>
            <a:endParaRPr lang="en-US" sz="2200" dirty="0"/>
          </a:p>
        </p:txBody>
      </p:sp>
      <p:sp>
        <p:nvSpPr>
          <p:cNvPr id="15" name="Text 12"/>
          <p:cNvSpPr/>
          <p:nvPr/>
        </p:nvSpPr>
        <p:spPr>
          <a:xfrm>
            <a:off x="4930973" y="6044208"/>
            <a:ext cx="3135987"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Rafraîchissement en temps réel des données issues de sources connectées.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89421"/>
          </a:xfrm>
          <a:prstGeom prst="rect">
            <a:avLst/>
          </a:prstGeom>
        </p:spPr>
      </p:pic>
      <p:sp>
        <p:nvSpPr>
          <p:cNvPr id="3" name="Text 0"/>
          <p:cNvSpPr/>
          <p:nvPr/>
        </p:nvSpPr>
        <p:spPr>
          <a:xfrm>
            <a:off x="837009" y="3647122"/>
            <a:ext cx="6772275" cy="703302"/>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Cas d'utilisation pratiques</a:t>
            </a:r>
            <a:endParaRPr lang="en-US" sz="4400" dirty="0"/>
          </a:p>
        </p:txBody>
      </p:sp>
      <p:pic>
        <p:nvPicPr>
          <p:cNvPr id="4" name="Image 1" descr="preencoded.png"/>
          <p:cNvPicPr>
            <a:picLocks noChangeAspect="1"/>
          </p:cNvPicPr>
          <p:nvPr/>
        </p:nvPicPr>
        <p:blipFill>
          <a:blip r:embed="rId4"/>
          <a:stretch>
            <a:fillRect/>
          </a:stretch>
        </p:blipFill>
        <p:spPr>
          <a:xfrm>
            <a:off x="837009" y="4709160"/>
            <a:ext cx="597813" cy="597813"/>
          </a:xfrm>
          <a:prstGeom prst="rect">
            <a:avLst/>
          </a:prstGeom>
        </p:spPr>
      </p:pic>
      <p:sp>
        <p:nvSpPr>
          <p:cNvPr id="5" name="Text 1"/>
          <p:cNvSpPr/>
          <p:nvPr/>
        </p:nvSpPr>
        <p:spPr>
          <a:xfrm>
            <a:off x="837009" y="5546050"/>
            <a:ext cx="2813566" cy="351592"/>
          </a:xfrm>
          <a:prstGeom prst="rect">
            <a:avLst/>
          </a:prstGeom>
          <a:noFill/>
          <a:ln/>
        </p:spPr>
        <p:txBody>
          <a:bodyPr wrap="non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Analyse commerciale</a:t>
            </a:r>
            <a:endParaRPr lang="en-US" sz="2200" dirty="0"/>
          </a:p>
        </p:txBody>
      </p:sp>
      <p:sp>
        <p:nvSpPr>
          <p:cNvPr id="6" name="Text 2"/>
          <p:cNvSpPr/>
          <p:nvPr/>
        </p:nvSpPr>
        <p:spPr>
          <a:xfrm>
            <a:off x="837009" y="6041112"/>
            <a:ext cx="2970014" cy="1530668"/>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Suivi des ventes, comparaison des performances entre produits ou services.</a:t>
            </a:r>
            <a:endParaRPr lang="en-US" sz="1850" dirty="0"/>
          </a:p>
        </p:txBody>
      </p:sp>
      <p:pic>
        <p:nvPicPr>
          <p:cNvPr id="7" name="Image 2" descr="preencoded.png"/>
          <p:cNvPicPr>
            <a:picLocks noChangeAspect="1"/>
          </p:cNvPicPr>
          <p:nvPr/>
        </p:nvPicPr>
        <p:blipFill>
          <a:blip r:embed="rId5"/>
          <a:stretch>
            <a:fillRect/>
          </a:stretch>
        </p:blipFill>
        <p:spPr>
          <a:xfrm>
            <a:off x="4165759" y="4709160"/>
            <a:ext cx="597813" cy="597813"/>
          </a:xfrm>
          <a:prstGeom prst="rect">
            <a:avLst/>
          </a:prstGeom>
        </p:spPr>
      </p:pic>
      <p:sp>
        <p:nvSpPr>
          <p:cNvPr id="8" name="Text 3"/>
          <p:cNvSpPr/>
          <p:nvPr/>
        </p:nvSpPr>
        <p:spPr>
          <a:xfrm>
            <a:off x="4165759" y="5546050"/>
            <a:ext cx="2970014" cy="1054775"/>
          </a:xfrm>
          <a:prstGeom prst="rect">
            <a:avLst/>
          </a:prstGeom>
          <a:noFill/>
          <a:ln/>
        </p:spPr>
        <p:txBody>
          <a:bodyPr wrap="squar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Suivi des performances industrielles</a:t>
            </a:r>
            <a:endParaRPr lang="en-US" sz="2200" dirty="0"/>
          </a:p>
        </p:txBody>
      </p:sp>
      <p:sp>
        <p:nvSpPr>
          <p:cNvPr id="9" name="Text 4"/>
          <p:cNvSpPr/>
          <p:nvPr/>
        </p:nvSpPr>
        <p:spPr>
          <a:xfrm>
            <a:off x="4165759" y="6744295"/>
            <a:ext cx="2970014" cy="765334"/>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Mesure de la productivité des lignes de production.</a:t>
            </a:r>
            <a:endParaRPr lang="en-US" sz="1850" dirty="0"/>
          </a:p>
        </p:txBody>
      </p:sp>
      <p:pic>
        <p:nvPicPr>
          <p:cNvPr id="10" name="Image 3" descr="preencoded.png"/>
          <p:cNvPicPr>
            <a:picLocks noChangeAspect="1"/>
          </p:cNvPicPr>
          <p:nvPr/>
        </p:nvPicPr>
        <p:blipFill>
          <a:blip r:embed="rId6"/>
          <a:stretch>
            <a:fillRect/>
          </a:stretch>
        </p:blipFill>
        <p:spPr>
          <a:xfrm>
            <a:off x="7494508" y="4709160"/>
            <a:ext cx="597813" cy="597813"/>
          </a:xfrm>
          <a:prstGeom prst="rect">
            <a:avLst/>
          </a:prstGeom>
        </p:spPr>
      </p:pic>
      <p:sp>
        <p:nvSpPr>
          <p:cNvPr id="11" name="Text 5"/>
          <p:cNvSpPr/>
          <p:nvPr/>
        </p:nvSpPr>
        <p:spPr>
          <a:xfrm>
            <a:off x="7494508" y="5546050"/>
            <a:ext cx="2970014" cy="703183"/>
          </a:xfrm>
          <a:prstGeom prst="rect">
            <a:avLst/>
          </a:prstGeom>
          <a:noFill/>
          <a:ln/>
        </p:spPr>
        <p:txBody>
          <a:bodyPr wrap="squar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Optimisation des processus</a:t>
            </a:r>
            <a:endParaRPr lang="en-US" sz="2200" dirty="0"/>
          </a:p>
        </p:txBody>
      </p:sp>
      <p:sp>
        <p:nvSpPr>
          <p:cNvPr id="12" name="Text 6"/>
          <p:cNvSpPr/>
          <p:nvPr/>
        </p:nvSpPr>
        <p:spPr>
          <a:xfrm>
            <a:off x="7494508" y="6392704"/>
            <a:ext cx="2970014" cy="1148001"/>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Détection des goulets d’étranglement à l’aide de données analytiques.</a:t>
            </a:r>
            <a:endParaRPr lang="en-US" sz="1850" dirty="0"/>
          </a:p>
        </p:txBody>
      </p:sp>
      <p:pic>
        <p:nvPicPr>
          <p:cNvPr id="13" name="Image 4" descr="preencoded.png"/>
          <p:cNvPicPr>
            <a:picLocks noChangeAspect="1"/>
          </p:cNvPicPr>
          <p:nvPr/>
        </p:nvPicPr>
        <p:blipFill>
          <a:blip r:embed="rId7"/>
          <a:stretch>
            <a:fillRect/>
          </a:stretch>
        </p:blipFill>
        <p:spPr>
          <a:xfrm>
            <a:off x="10823258" y="4709160"/>
            <a:ext cx="597813" cy="597813"/>
          </a:xfrm>
          <a:prstGeom prst="rect">
            <a:avLst/>
          </a:prstGeom>
        </p:spPr>
      </p:pic>
      <p:sp>
        <p:nvSpPr>
          <p:cNvPr id="14" name="Text 7"/>
          <p:cNvSpPr/>
          <p:nvPr/>
        </p:nvSpPr>
        <p:spPr>
          <a:xfrm>
            <a:off x="10823258" y="5546050"/>
            <a:ext cx="2813566" cy="351592"/>
          </a:xfrm>
          <a:prstGeom prst="rect">
            <a:avLst/>
          </a:prstGeom>
          <a:noFill/>
          <a:ln/>
        </p:spPr>
        <p:txBody>
          <a:bodyPr wrap="none" lIns="0" tIns="0" rIns="0" bIns="0" rtlCol="0" anchor="t"/>
          <a:lstStyle/>
          <a:p>
            <a:pPr marL="0" indent="0" algn="l">
              <a:lnSpc>
                <a:spcPts val="2750"/>
              </a:lnSpc>
              <a:buNone/>
            </a:pPr>
            <a:r>
              <a:rPr lang="en-US" sz="2200" dirty="0">
                <a:solidFill>
                  <a:srgbClr val="3A3630"/>
                </a:solidFill>
                <a:latin typeface="Lora" pitchFamily="34" charset="0"/>
                <a:ea typeface="Lora" pitchFamily="34" charset="-122"/>
                <a:cs typeface="Lora" pitchFamily="34" charset="-120"/>
              </a:rPr>
              <a:t>Prévisions</a:t>
            </a:r>
            <a:endParaRPr lang="en-US" sz="2200" dirty="0"/>
          </a:p>
        </p:txBody>
      </p:sp>
      <p:sp>
        <p:nvSpPr>
          <p:cNvPr id="15" name="Text 8"/>
          <p:cNvSpPr/>
          <p:nvPr/>
        </p:nvSpPr>
        <p:spPr>
          <a:xfrm>
            <a:off x="10823258" y="6041112"/>
            <a:ext cx="2970133" cy="1148001"/>
          </a:xfrm>
          <a:prstGeom prst="rect">
            <a:avLst/>
          </a:prstGeom>
          <a:noFill/>
          <a:ln/>
        </p:spPr>
        <p:txBody>
          <a:bodyPr wrap="square" lIns="0" tIns="0" rIns="0" bIns="0" rtlCol="0" anchor="t"/>
          <a:lstStyle/>
          <a:p>
            <a:pPr marL="0" indent="0" algn="l">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Analyse des tendances pour prévoir les ventes ou la demande.</a:t>
            </a:r>
            <a:endParaRPr lang="en-US" sz="1850" dirty="0"/>
          </a:p>
        </p:txBody>
      </p:sp>
      <p:sp>
        <p:nvSpPr>
          <p:cNvPr id="17" name="Rectangle 16">
            <a:extLst>
              <a:ext uri="{FF2B5EF4-FFF2-40B4-BE49-F238E27FC236}">
                <a16:creationId xmlns:a16="http://schemas.microsoft.com/office/drawing/2014/main" id="{32827AA6-EEAB-4E23-2FA3-53F4AC845BB8}"/>
              </a:ext>
            </a:extLst>
          </p:cNvPr>
          <p:cNvSpPr/>
          <p:nvPr/>
        </p:nvSpPr>
        <p:spPr>
          <a:xfrm>
            <a:off x="12814334" y="7840434"/>
            <a:ext cx="1680984" cy="248376"/>
          </a:xfrm>
          <a:prstGeom prst="rect">
            <a:avLst/>
          </a:prstGeom>
          <a:solidFill>
            <a:srgbClr val="FEF5E7"/>
          </a:solidFill>
          <a:ln>
            <a:noFill/>
          </a:ln>
          <a:effectLst>
            <a:outerShdw blurRad="50800" dist="50800" dir="5400000" algn="ctr" rotWithShape="0">
              <a:srgbClr val="FEF5E7"/>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0412" y="826651"/>
            <a:ext cx="7815977" cy="1116092"/>
          </a:xfrm>
          <a:prstGeom prst="rect">
            <a:avLst/>
          </a:prstGeom>
          <a:noFill/>
          <a:ln/>
        </p:spPr>
        <p:txBody>
          <a:bodyPr wrap="square" lIns="0" tIns="0" rIns="0" bIns="0" rtlCol="0" anchor="t"/>
          <a:lstStyle/>
          <a:p>
            <a:pPr marL="0" indent="0">
              <a:lnSpc>
                <a:spcPts val="4350"/>
              </a:lnSpc>
              <a:buNone/>
            </a:pPr>
            <a:r>
              <a:rPr lang="en-US" sz="3500" dirty="0">
                <a:solidFill>
                  <a:srgbClr val="38512F"/>
                </a:solidFill>
                <a:latin typeface="Lora" pitchFamily="34" charset="0"/>
                <a:ea typeface="Lora" pitchFamily="34" charset="-122"/>
                <a:cs typeface="Lora" pitchFamily="34" charset="-120"/>
              </a:rPr>
              <a:t>Installation et configuration de Power BI</a:t>
            </a:r>
            <a:endParaRPr lang="en-US" sz="3500" dirty="0"/>
          </a:p>
        </p:txBody>
      </p:sp>
      <p:sp>
        <p:nvSpPr>
          <p:cNvPr id="4" name="Shape 1"/>
          <p:cNvSpPr/>
          <p:nvPr/>
        </p:nvSpPr>
        <p:spPr>
          <a:xfrm>
            <a:off x="6423541" y="2227302"/>
            <a:ext cx="22860" cy="5175528"/>
          </a:xfrm>
          <a:prstGeom prst="roundRect">
            <a:avLst>
              <a:gd name="adj" fmla="val 124498"/>
            </a:avLst>
          </a:prstGeom>
          <a:solidFill>
            <a:srgbClr val="D9CDBA"/>
          </a:solidFill>
          <a:ln/>
        </p:spPr>
        <p:txBody>
          <a:bodyPr/>
          <a:lstStyle/>
          <a:p>
            <a:endParaRPr lang="en-US"/>
          </a:p>
        </p:txBody>
      </p:sp>
      <p:sp>
        <p:nvSpPr>
          <p:cNvPr id="5" name="Shape 2"/>
          <p:cNvSpPr/>
          <p:nvPr/>
        </p:nvSpPr>
        <p:spPr>
          <a:xfrm>
            <a:off x="6625530" y="2642592"/>
            <a:ext cx="664012" cy="22860"/>
          </a:xfrm>
          <a:prstGeom prst="roundRect">
            <a:avLst>
              <a:gd name="adj" fmla="val 124498"/>
            </a:avLst>
          </a:prstGeom>
          <a:solidFill>
            <a:srgbClr val="D9CDBA"/>
          </a:solidFill>
          <a:ln/>
        </p:spPr>
        <p:txBody>
          <a:bodyPr/>
          <a:lstStyle/>
          <a:p>
            <a:endParaRPr lang="en-US"/>
          </a:p>
        </p:txBody>
      </p:sp>
      <p:sp>
        <p:nvSpPr>
          <p:cNvPr id="6" name="Shape 3"/>
          <p:cNvSpPr/>
          <p:nvPr/>
        </p:nvSpPr>
        <p:spPr>
          <a:xfrm>
            <a:off x="6221551" y="2440662"/>
            <a:ext cx="426839" cy="426839"/>
          </a:xfrm>
          <a:prstGeom prst="roundRect">
            <a:avLst>
              <a:gd name="adj" fmla="val 6668"/>
            </a:avLst>
          </a:prstGeom>
          <a:solidFill>
            <a:srgbClr val="F3E7D4"/>
          </a:solidFill>
          <a:ln/>
        </p:spPr>
        <p:txBody>
          <a:bodyPr/>
          <a:lstStyle/>
          <a:p>
            <a:endParaRPr lang="en-US"/>
          </a:p>
        </p:txBody>
      </p:sp>
      <p:sp>
        <p:nvSpPr>
          <p:cNvPr id="7" name="Text 4"/>
          <p:cNvSpPr/>
          <p:nvPr/>
        </p:nvSpPr>
        <p:spPr>
          <a:xfrm>
            <a:off x="6386215" y="2520077"/>
            <a:ext cx="97512" cy="267891"/>
          </a:xfrm>
          <a:prstGeom prst="rect">
            <a:avLst/>
          </a:prstGeom>
          <a:noFill/>
          <a:ln/>
        </p:spPr>
        <p:txBody>
          <a:bodyPr wrap="none" lIns="0" tIns="0" rIns="0" bIns="0" rtlCol="0" anchor="t"/>
          <a:lstStyle/>
          <a:p>
            <a:pPr marL="0" indent="0" algn="ctr">
              <a:lnSpc>
                <a:spcPts val="2100"/>
              </a:lnSpc>
              <a:buNone/>
            </a:pPr>
            <a:r>
              <a:rPr lang="en-US" sz="2100" dirty="0">
                <a:solidFill>
                  <a:srgbClr val="3A3630"/>
                </a:solidFill>
                <a:latin typeface="Lora" pitchFamily="34" charset="0"/>
                <a:ea typeface="Lora" pitchFamily="34" charset="-122"/>
                <a:cs typeface="Lora" pitchFamily="34" charset="-120"/>
              </a:rPr>
              <a:t>1</a:t>
            </a:r>
            <a:endParaRPr lang="en-US" sz="2100" dirty="0"/>
          </a:p>
        </p:txBody>
      </p:sp>
      <p:sp>
        <p:nvSpPr>
          <p:cNvPr id="8" name="Text 5"/>
          <p:cNvSpPr/>
          <p:nvPr/>
        </p:nvSpPr>
        <p:spPr>
          <a:xfrm>
            <a:off x="7478435" y="2416969"/>
            <a:ext cx="3155633" cy="278963"/>
          </a:xfrm>
          <a:prstGeom prst="rect">
            <a:avLst/>
          </a:prstGeom>
          <a:noFill/>
          <a:ln/>
        </p:spPr>
        <p:txBody>
          <a:bodyPr wrap="none" lIns="0" tIns="0" rIns="0" bIns="0" rtlCol="0" anchor="t"/>
          <a:lstStyle/>
          <a:p>
            <a:pPr marL="0" indent="0" algn="l">
              <a:lnSpc>
                <a:spcPts val="2150"/>
              </a:lnSpc>
              <a:buNone/>
            </a:pPr>
            <a:r>
              <a:rPr lang="en-US" sz="1750" dirty="0">
                <a:solidFill>
                  <a:srgbClr val="3A3630"/>
                </a:solidFill>
                <a:latin typeface="Lora" pitchFamily="34" charset="0"/>
                <a:ea typeface="Lora" pitchFamily="34" charset="-122"/>
                <a:cs typeface="Lora" pitchFamily="34" charset="-120"/>
              </a:rPr>
              <a:t>Téléchargement et installation</a:t>
            </a:r>
            <a:endParaRPr lang="en-US" sz="1750" dirty="0"/>
          </a:p>
        </p:txBody>
      </p:sp>
      <p:sp>
        <p:nvSpPr>
          <p:cNvPr id="9" name="Text 6"/>
          <p:cNvSpPr/>
          <p:nvPr/>
        </p:nvSpPr>
        <p:spPr>
          <a:xfrm>
            <a:off x="7478435" y="2809756"/>
            <a:ext cx="6487954" cy="607219"/>
          </a:xfrm>
          <a:prstGeom prst="rect">
            <a:avLst/>
          </a:prstGeom>
          <a:noFill/>
          <a:ln/>
        </p:spPr>
        <p:txBody>
          <a:bodyPr wrap="square" lIns="0" tIns="0" rIns="0" bIns="0" rtlCol="0" anchor="t"/>
          <a:lstStyle/>
          <a:p>
            <a:pPr marL="0" indent="0" algn="l">
              <a:lnSpc>
                <a:spcPts val="2350"/>
              </a:lnSpc>
              <a:buNone/>
            </a:pPr>
            <a:r>
              <a:rPr lang="en-US" sz="1450" dirty="0">
                <a:solidFill>
                  <a:srgbClr val="3A3630"/>
                </a:solidFill>
                <a:latin typeface="Source Sans Pro" pitchFamily="34" charset="0"/>
                <a:ea typeface="Source Sans Pro" pitchFamily="34" charset="-122"/>
                <a:cs typeface="Source Sans Pro" pitchFamily="34" charset="-120"/>
              </a:rPr>
              <a:t>Rendez-vous sur </a:t>
            </a:r>
            <a:r>
              <a:rPr lang="en-US" sz="1450" u="sng" dirty="0">
                <a:solidFill>
                  <a:srgbClr val="38512F"/>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le site officiel de Power BI</a:t>
            </a:r>
            <a:r>
              <a:rPr lang="en-US" sz="1450" dirty="0">
                <a:solidFill>
                  <a:srgbClr val="3A3630"/>
                </a:solidFill>
                <a:latin typeface="Source Sans Pro" pitchFamily="34" charset="0"/>
                <a:ea typeface="Source Sans Pro" pitchFamily="34" charset="-122"/>
                <a:cs typeface="Source Sans Pro" pitchFamily="34" charset="-120"/>
              </a:rPr>
              <a:t>. Téléchargez la version adaptée (Desktop ou mobile).</a:t>
            </a:r>
            <a:endParaRPr lang="en-US" sz="1450" dirty="0"/>
          </a:p>
        </p:txBody>
      </p:sp>
      <p:sp>
        <p:nvSpPr>
          <p:cNvPr id="10" name="Shape 7"/>
          <p:cNvSpPr/>
          <p:nvPr/>
        </p:nvSpPr>
        <p:spPr>
          <a:xfrm>
            <a:off x="6625530" y="4211598"/>
            <a:ext cx="664012" cy="22860"/>
          </a:xfrm>
          <a:prstGeom prst="roundRect">
            <a:avLst>
              <a:gd name="adj" fmla="val 124498"/>
            </a:avLst>
          </a:prstGeom>
          <a:solidFill>
            <a:srgbClr val="D9CDBA"/>
          </a:solidFill>
          <a:ln/>
        </p:spPr>
        <p:txBody>
          <a:bodyPr/>
          <a:lstStyle/>
          <a:p>
            <a:endParaRPr lang="en-US"/>
          </a:p>
        </p:txBody>
      </p:sp>
      <p:sp>
        <p:nvSpPr>
          <p:cNvPr id="11" name="Shape 8"/>
          <p:cNvSpPr/>
          <p:nvPr/>
        </p:nvSpPr>
        <p:spPr>
          <a:xfrm>
            <a:off x="6221551" y="4009668"/>
            <a:ext cx="426839" cy="426839"/>
          </a:xfrm>
          <a:prstGeom prst="roundRect">
            <a:avLst>
              <a:gd name="adj" fmla="val 6668"/>
            </a:avLst>
          </a:prstGeom>
          <a:solidFill>
            <a:srgbClr val="F3E7D4"/>
          </a:solidFill>
          <a:ln/>
        </p:spPr>
        <p:txBody>
          <a:bodyPr/>
          <a:lstStyle/>
          <a:p>
            <a:endParaRPr lang="en-US"/>
          </a:p>
        </p:txBody>
      </p:sp>
      <p:sp>
        <p:nvSpPr>
          <p:cNvPr id="12" name="Text 9"/>
          <p:cNvSpPr/>
          <p:nvPr/>
        </p:nvSpPr>
        <p:spPr>
          <a:xfrm>
            <a:off x="6362998" y="4089083"/>
            <a:ext cx="143828" cy="267891"/>
          </a:xfrm>
          <a:prstGeom prst="rect">
            <a:avLst/>
          </a:prstGeom>
          <a:noFill/>
          <a:ln/>
        </p:spPr>
        <p:txBody>
          <a:bodyPr wrap="none" lIns="0" tIns="0" rIns="0" bIns="0" rtlCol="0" anchor="t"/>
          <a:lstStyle/>
          <a:p>
            <a:pPr marL="0" indent="0" algn="ctr">
              <a:lnSpc>
                <a:spcPts val="2100"/>
              </a:lnSpc>
              <a:buNone/>
            </a:pPr>
            <a:r>
              <a:rPr lang="en-US" sz="2100" dirty="0">
                <a:solidFill>
                  <a:srgbClr val="3A3630"/>
                </a:solidFill>
                <a:latin typeface="Lora" pitchFamily="34" charset="0"/>
                <a:ea typeface="Lora" pitchFamily="34" charset="-122"/>
                <a:cs typeface="Lora" pitchFamily="34" charset="-120"/>
              </a:rPr>
              <a:t>2</a:t>
            </a:r>
            <a:endParaRPr lang="en-US" sz="2100" dirty="0"/>
          </a:p>
        </p:txBody>
      </p:sp>
      <p:sp>
        <p:nvSpPr>
          <p:cNvPr id="13" name="Text 10"/>
          <p:cNvSpPr/>
          <p:nvPr/>
        </p:nvSpPr>
        <p:spPr>
          <a:xfrm>
            <a:off x="7478435" y="3985974"/>
            <a:ext cx="2232065" cy="278963"/>
          </a:xfrm>
          <a:prstGeom prst="rect">
            <a:avLst/>
          </a:prstGeom>
          <a:noFill/>
          <a:ln/>
        </p:spPr>
        <p:txBody>
          <a:bodyPr wrap="none" lIns="0" tIns="0" rIns="0" bIns="0" rtlCol="0" anchor="t"/>
          <a:lstStyle/>
          <a:p>
            <a:pPr marL="0" indent="0" algn="l">
              <a:lnSpc>
                <a:spcPts val="2150"/>
              </a:lnSpc>
              <a:buNone/>
            </a:pPr>
            <a:r>
              <a:rPr lang="en-US" sz="1750" dirty="0">
                <a:solidFill>
                  <a:srgbClr val="3A3630"/>
                </a:solidFill>
                <a:latin typeface="Lora" pitchFamily="34" charset="0"/>
                <a:ea typeface="Lora" pitchFamily="34" charset="-122"/>
                <a:cs typeface="Lora" pitchFamily="34" charset="-120"/>
              </a:rPr>
              <a:t>Configuration initiale</a:t>
            </a:r>
            <a:endParaRPr lang="en-US" sz="1750" dirty="0"/>
          </a:p>
        </p:txBody>
      </p:sp>
      <p:sp>
        <p:nvSpPr>
          <p:cNvPr id="14" name="Text 11"/>
          <p:cNvSpPr/>
          <p:nvPr/>
        </p:nvSpPr>
        <p:spPr>
          <a:xfrm>
            <a:off x="7478435" y="4378762"/>
            <a:ext cx="6487954" cy="303609"/>
          </a:xfrm>
          <a:prstGeom prst="rect">
            <a:avLst/>
          </a:prstGeom>
          <a:noFill/>
          <a:ln/>
        </p:spPr>
        <p:txBody>
          <a:bodyPr wrap="none" lIns="0" tIns="0" rIns="0" bIns="0" rtlCol="0" anchor="t"/>
          <a:lstStyle/>
          <a:p>
            <a:pPr marL="0" indent="0" algn="l">
              <a:lnSpc>
                <a:spcPts val="2350"/>
              </a:lnSpc>
              <a:buNone/>
            </a:pPr>
            <a:r>
              <a:rPr lang="en-US" sz="1450" dirty="0">
                <a:solidFill>
                  <a:srgbClr val="3A3630"/>
                </a:solidFill>
                <a:latin typeface="Source Sans Pro" pitchFamily="34" charset="0"/>
                <a:ea typeface="Source Sans Pro" pitchFamily="34" charset="-122"/>
                <a:cs typeface="Source Sans Pro" pitchFamily="34" charset="-120"/>
              </a:rPr>
              <a:t>Liez vos comptes de données, comme Azure, Excel ou d’autres sources.</a:t>
            </a:r>
            <a:endParaRPr lang="en-US" sz="1450" dirty="0"/>
          </a:p>
        </p:txBody>
      </p:sp>
      <p:sp>
        <p:nvSpPr>
          <p:cNvPr id="15" name="Shape 12"/>
          <p:cNvSpPr/>
          <p:nvPr/>
        </p:nvSpPr>
        <p:spPr>
          <a:xfrm>
            <a:off x="6625530" y="5476994"/>
            <a:ext cx="664012" cy="22860"/>
          </a:xfrm>
          <a:prstGeom prst="roundRect">
            <a:avLst>
              <a:gd name="adj" fmla="val 124498"/>
            </a:avLst>
          </a:prstGeom>
          <a:solidFill>
            <a:srgbClr val="D9CDBA"/>
          </a:solidFill>
          <a:ln/>
        </p:spPr>
        <p:txBody>
          <a:bodyPr/>
          <a:lstStyle/>
          <a:p>
            <a:endParaRPr lang="en-US"/>
          </a:p>
        </p:txBody>
      </p:sp>
      <p:sp>
        <p:nvSpPr>
          <p:cNvPr id="16" name="Shape 13"/>
          <p:cNvSpPr/>
          <p:nvPr/>
        </p:nvSpPr>
        <p:spPr>
          <a:xfrm>
            <a:off x="6221551" y="5275064"/>
            <a:ext cx="426839" cy="426839"/>
          </a:xfrm>
          <a:prstGeom prst="roundRect">
            <a:avLst>
              <a:gd name="adj" fmla="val 6668"/>
            </a:avLst>
          </a:prstGeom>
          <a:solidFill>
            <a:srgbClr val="F3E7D4"/>
          </a:solidFill>
          <a:ln/>
        </p:spPr>
        <p:txBody>
          <a:bodyPr/>
          <a:lstStyle/>
          <a:p>
            <a:endParaRPr lang="en-US"/>
          </a:p>
        </p:txBody>
      </p:sp>
      <p:sp>
        <p:nvSpPr>
          <p:cNvPr id="17" name="Text 14"/>
          <p:cNvSpPr/>
          <p:nvPr/>
        </p:nvSpPr>
        <p:spPr>
          <a:xfrm>
            <a:off x="6360378" y="5354479"/>
            <a:ext cx="149185" cy="267891"/>
          </a:xfrm>
          <a:prstGeom prst="rect">
            <a:avLst/>
          </a:prstGeom>
          <a:noFill/>
          <a:ln/>
        </p:spPr>
        <p:txBody>
          <a:bodyPr wrap="none" lIns="0" tIns="0" rIns="0" bIns="0" rtlCol="0" anchor="t"/>
          <a:lstStyle/>
          <a:p>
            <a:pPr marL="0" indent="0" algn="ctr">
              <a:lnSpc>
                <a:spcPts val="2100"/>
              </a:lnSpc>
              <a:buNone/>
            </a:pPr>
            <a:r>
              <a:rPr lang="en-US" sz="2100" dirty="0">
                <a:solidFill>
                  <a:srgbClr val="3A3630"/>
                </a:solidFill>
                <a:latin typeface="Lora" pitchFamily="34" charset="0"/>
                <a:ea typeface="Lora" pitchFamily="34" charset="-122"/>
                <a:cs typeface="Lora" pitchFamily="34" charset="-120"/>
              </a:rPr>
              <a:t>3</a:t>
            </a:r>
            <a:endParaRPr lang="en-US" sz="2100" dirty="0"/>
          </a:p>
        </p:txBody>
      </p:sp>
      <p:sp>
        <p:nvSpPr>
          <p:cNvPr id="18" name="Text 15"/>
          <p:cNvSpPr/>
          <p:nvPr/>
        </p:nvSpPr>
        <p:spPr>
          <a:xfrm>
            <a:off x="7478435" y="5251371"/>
            <a:ext cx="2232065" cy="278963"/>
          </a:xfrm>
          <a:prstGeom prst="rect">
            <a:avLst/>
          </a:prstGeom>
          <a:noFill/>
          <a:ln/>
        </p:spPr>
        <p:txBody>
          <a:bodyPr wrap="none" lIns="0" tIns="0" rIns="0" bIns="0" rtlCol="0" anchor="t"/>
          <a:lstStyle/>
          <a:p>
            <a:pPr marL="0" indent="0" algn="l">
              <a:lnSpc>
                <a:spcPts val="2150"/>
              </a:lnSpc>
              <a:buNone/>
            </a:pPr>
            <a:r>
              <a:rPr lang="en-US" sz="1750" dirty="0">
                <a:solidFill>
                  <a:srgbClr val="3A3630"/>
                </a:solidFill>
                <a:latin typeface="Lora" pitchFamily="34" charset="0"/>
                <a:ea typeface="Lora" pitchFamily="34" charset="-122"/>
                <a:cs typeface="Lora" pitchFamily="34" charset="-120"/>
              </a:rPr>
              <a:t>Accès collaboratif</a:t>
            </a:r>
            <a:endParaRPr lang="en-US" sz="1750" dirty="0"/>
          </a:p>
        </p:txBody>
      </p:sp>
      <p:sp>
        <p:nvSpPr>
          <p:cNvPr id="19" name="Text 16"/>
          <p:cNvSpPr/>
          <p:nvPr/>
        </p:nvSpPr>
        <p:spPr>
          <a:xfrm>
            <a:off x="7478435" y="5644158"/>
            <a:ext cx="6487954" cy="303609"/>
          </a:xfrm>
          <a:prstGeom prst="rect">
            <a:avLst/>
          </a:prstGeom>
          <a:noFill/>
          <a:ln/>
        </p:spPr>
        <p:txBody>
          <a:bodyPr wrap="none" lIns="0" tIns="0" rIns="0" bIns="0" rtlCol="0" anchor="t"/>
          <a:lstStyle/>
          <a:p>
            <a:pPr marL="0" indent="0" algn="l">
              <a:lnSpc>
                <a:spcPts val="2350"/>
              </a:lnSpc>
              <a:buNone/>
            </a:pPr>
            <a:r>
              <a:rPr lang="en-US" sz="1450" dirty="0">
                <a:solidFill>
                  <a:srgbClr val="3A3630"/>
                </a:solidFill>
                <a:latin typeface="Source Sans Pro" pitchFamily="34" charset="0"/>
                <a:ea typeface="Source Sans Pro" pitchFamily="34" charset="-122"/>
                <a:cs typeface="Source Sans Pro" pitchFamily="34" charset="-120"/>
              </a:rPr>
              <a:t>Configurez des groupes et des espaces de travail pour partager vos analyses.</a:t>
            </a:r>
            <a:endParaRPr lang="en-US" sz="1450" dirty="0"/>
          </a:p>
        </p:txBody>
      </p:sp>
      <p:sp>
        <p:nvSpPr>
          <p:cNvPr id="20" name="Shape 17"/>
          <p:cNvSpPr/>
          <p:nvPr/>
        </p:nvSpPr>
        <p:spPr>
          <a:xfrm>
            <a:off x="6625530" y="6742390"/>
            <a:ext cx="664012" cy="22860"/>
          </a:xfrm>
          <a:prstGeom prst="roundRect">
            <a:avLst>
              <a:gd name="adj" fmla="val 124498"/>
            </a:avLst>
          </a:prstGeom>
          <a:solidFill>
            <a:srgbClr val="D9CDBA"/>
          </a:solidFill>
          <a:ln/>
        </p:spPr>
        <p:txBody>
          <a:bodyPr/>
          <a:lstStyle/>
          <a:p>
            <a:endParaRPr lang="en-US"/>
          </a:p>
        </p:txBody>
      </p:sp>
      <p:sp>
        <p:nvSpPr>
          <p:cNvPr id="21" name="Shape 18"/>
          <p:cNvSpPr/>
          <p:nvPr/>
        </p:nvSpPr>
        <p:spPr>
          <a:xfrm>
            <a:off x="6221551" y="6540460"/>
            <a:ext cx="426839" cy="426839"/>
          </a:xfrm>
          <a:prstGeom prst="roundRect">
            <a:avLst>
              <a:gd name="adj" fmla="val 6668"/>
            </a:avLst>
          </a:prstGeom>
          <a:solidFill>
            <a:srgbClr val="F3E7D4"/>
          </a:solidFill>
          <a:ln/>
        </p:spPr>
        <p:txBody>
          <a:bodyPr/>
          <a:lstStyle/>
          <a:p>
            <a:endParaRPr lang="en-US"/>
          </a:p>
        </p:txBody>
      </p:sp>
      <p:sp>
        <p:nvSpPr>
          <p:cNvPr id="22" name="Text 19"/>
          <p:cNvSpPr/>
          <p:nvPr/>
        </p:nvSpPr>
        <p:spPr>
          <a:xfrm>
            <a:off x="6362402" y="6619875"/>
            <a:ext cx="145137" cy="267891"/>
          </a:xfrm>
          <a:prstGeom prst="rect">
            <a:avLst/>
          </a:prstGeom>
          <a:noFill/>
          <a:ln/>
        </p:spPr>
        <p:txBody>
          <a:bodyPr wrap="none" lIns="0" tIns="0" rIns="0" bIns="0" rtlCol="0" anchor="t"/>
          <a:lstStyle/>
          <a:p>
            <a:pPr marL="0" indent="0" algn="ctr">
              <a:lnSpc>
                <a:spcPts val="2100"/>
              </a:lnSpc>
              <a:buNone/>
            </a:pPr>
            <a:r>
              <a:rPr lang="en-US" sz="2100" dirty="0">
                <a:solidFill>
                  <a:srgbClr val="3A3630"/>
                </a:solidFill>
                <a:latin typeface="Lora" pitchFamily="34" charset="0"/>
                <a:ea typeface="Lora" pitchFamily="34" charset="-122"/>
                <a:cs typeface="Lora" pitchFamily="34" charset="-120"/>
              </a:rPr>
              <a:t>4</a:t>
            </a:r>
            <a:endParaRPr lang="en-US" sz="2100" dirty="0"/>
          </a:p>
        </p:txBody>
      </p:sp>
      <p:sp>
        <p:nvSpPr>
          <p:cNvPr id="23" name="Text 20"/>
          <p:cNvSpPr/>
          <p:nvPr/>
        </p:nvSpPr>
        <p:spPr>
          <a:xfrm>
            <a:off x="7478435" y="6516767"/>
            <a:ext cx="2232065" cy="278963"/>
          </a:xfrm>
          <a:prstGeom prst="rect">
            <a:avLst/>
          </a:prstGeom>
          <a:noFill/>
          <a:ln/>
        </p:spPr>
        <p:txBody>
          <a:bodyPr wrap="none" lIns="0" tIns="0" rIns="0" bIns="0" rtlCol="0" anchor="t"/>
          <a:lstStyle/>
          <a:p>
            <a:pPr marL="0" indent="0" algn="l">
              <a:lnSpc>
                <a:spcPts val="2150"/>
              </a:lnSpc>
              <a:buNone/>
            </a:pPr>
            <a:r>
              <a:rPr lang="en-US" sz="1750" dirty="0">
                <a:solidFill>
                  <a:srgbClr val="3A3630"/>
                </a:solidFill>
                <a:latin typeface="Lora" pitchFamily="34" charset="0"/>
                <a:ea typeface="Lora" pitchFamily="34" charset="-122"/>
                <a:cs typeface="Lora" pitchFamily="34" charset="-120"/>
              </a:rPr>
              <a:t>Formation</a:t>
            </a:r>
            <a:endParaRPr lang="en-US" sz="1750" dirty="0"/>
          </a:p>
        </p:txBody>
      </p:sp>
      <p:sp>
        <p:nvSpPr>
          <p:cNvPr id="24" name="Text 21"/>
          <p:cNvSpPr/>
          <p:nvPr/>
        </p:nvSpPr>
        <p:spPr>
          <a:xfrm>
            <a:off x="7478435" y="6909554"/>
            <a:ext cx="6487954" cy="303609"/>
          </a:xfrm>
          <a:prstGeom prst="rect">
            <a:avLst/>
          </a:prstGeom>
          <a:noFill/>
          <a:ln/>
        </p:spPr>
        <p:txBody>
          <a:bodyPr wrap="none" lIns="0" tIns="0" rIns="0" bIns="0" rtlCol="0" anchor="t"/>
          <a:lstStyle/>
          <a:p>
            <a:pPr marL="0" indent="0" algn="l">
              <a:lnSpc>
                <a:spcPts val="2350"/>
              </a:lnSpc>
              <a:buNone/>
            </a:pPr>
            <a:r>
              <a:rPr lang="en-US" sz="1450" dirty="0">
                <a:solidFill>
                  <a:srgbClr val="3A3630"/>
                </a:solidFill>
                <a:latin typeface="Source Sans Pro" pitchFamily="34" charset="0"/>
                <a:ea typeface="Source Sans Pro" pitchFamily="34" charset="-122"/>
                <a:cs typeface="Source Sans Pro" pitchFamily="34" charset="-120"/>
              </a:rPr>
              <a:t>Suivez des tutoriels ou inscrivez-vous à des formations pour maîtriser l’outil.</a:t>
            </a:r>
            <a:endParaRPr lang="en-US" sz="1450" dirty="0"/>
          </a:p>
        </p:txBody>
      </p:sp>
      <p:sp>
        <p:nvSpPr>
          <p:cNvPr id="26" name="Rectangle 25">
            <a:extLst>
              <a:ext uri="{FF2B5EF4-FFF2-40B4-BE49-F238E27FC236}">
                <a16:creationId xmlns:a16="http://schemas.microsoft.com/office/drawing/2014/main" id="{0EF38828-4BA7-BC09-FBF7-6C9B9269642E}"/>
              </a:ext>
            </a:extLst>
          </p:cNvPr>
          <p:cNvSpPr/>
          <p:nvPr/>
        </p:nvSpPr>
        <p:spPr>
          <a:xfrm>
            <a:off x="12814334" y="7840434"/>
            <a:ext cx="1680984" cy="248376"/>
          </a:xfrm>
          <a:prstGeom prst="rect">
            <a:avLst/>
          </a:prstGeom>
          <a:solidFill>
            <a:srgbClr val="FEF5E7"/>
          </a:solidFill>
          <a:ln>
            <a:noFill/>
          </a:ln>
          <a:effectLst>
            <a:outerShdw blurRad="50800" dist="50800" dir="5400000" algn="ctr" rotWithShape="0">
              <a:srgbClr val="FEF5E7"/>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1024" y="448866"/>
            <a:ext cx="7633454" cy="479822"/>
          </a:xfrm>
          <a:prstGeom prst="rect">
            <a:avLst/>
          </a:prstGeom>
          <a:noFill/>
          <a:ln/>
        </p:spPr>
        <p:txBody>
          <a:bodyPr wrap="none" lIns="0" tIns="0" rIns="0" bIns="0" rtlCol="0" anchor="t"/>
          <a:lstStyle/>
          <a:p>
            <a:pPr marL="0" indent="0">
              <a:lnSpc>
                <a:spcPts val="3750"/>
              </a:lnSpc>
              <a:buNone/>
            </a:pPr>
            <a:r>
              <a:rPr lang="en-US" sz="3000" dirty="0">
                <a:solidFill>
                  <a:srgbClr val="38512F"/>
                </a:solidFill>
                <a:latin typeface="Lora" pitchFamily="34" charset="0"/>
                <a:ea typeface="Lora" pitchFamily="34" charset="-122"/>
                <a:cs typeface="Lora" pitchFamily="34" charset="-120"/>
              </a:rPr>
              <a:t>Meilleures pratiques pour utiliser Power BI</a:t>
            </a:r>
            <a:endParaRPr lang="en-US" sz="3000" dirty="0"/>
          </a:p>
        </p:txBody>
      </p:sp>
      <p:pic>
        <p:nvPicPr>
          <p:cNvPr id="3" name="Image 0" descr="preencoded.png"/>
          <p:cNvPicPr>
            <a:picLocks noChangeAspect="1"/>
          </p:cNvPicPr>
          <p:nvPr/>
        </p:nvPicPr>
        <p:blipFill>
          <a:blip r:embed="rId3"/>
          <a:stretch>
            <a:fillRect/>
          </a:stretch>
        </p:blipFill>
        <p:spPr>
          <a:xfrm>
            <a:off x="571024" y="1254919"/>
            <a:ext cx="815697" cy="1305163"/>
          </a:xfrm>
          <a:prstGeom prst="rect">
            <a:avLst/>
          </a:prstGeom>
        </p:spPr>
      </p:pic>
      <p:sp>
        <p:nvSpPr>
          <p:cNvPr id="4" name="Text 1"/>
          <p:cNvSpPr/>
          <p:nvPr/>
        </p:nvSpPr>
        <p:spPr>
          <a:xfrm>
            <a:off x="1631394" y="1418034"/>
            <a:ext cx="1919407" cy="239911"/>
          </a:xfrm>
          <a:prstGeom prst="rect">
            <a:avLst/>
          </a:prstGeom>
          <a:noFill/>
          <a:ln/>
        </p:spPr>
        <p:txBody>
          <a:bodyPr wrap="none" lIns="0" tIns="0" rIns="0" bIns="0" rtlCol="0" anchor="t"/>
          <a:lstStyle/>
          <a:p>
            <a:pPr marL="0" indent="0" algn="l">
              <a:lnSpc>
                <a:spcPts val="1850"/>
              </a:lnSpc>
              <a:buNone/>
            </a:pPr>
            <a:r>
              <a:rPr lang="en-US" sz="1500" dirty="0">
                <a:solidFill>
                  <a:srgbClr val="3A3630"/>
                </a:solidFill>
                <a:latin typeface="Lora" pitchFamily="34" charset="0"/>
                <a:ea typeface="Lora" pitchFamily="34" charset="-122"/>
                <a:cs typeface="Lora" pitchFamily="34" charset="-120"/>
              </a:rPr>
              <a:t>Définir les objectifs</a:t>
            </a:r>
            <a:endParaRPr lang="en-US" sz="1500" dirty="0"/>
          </a:p>
        </p:txBody>
      </p:sp>
      <p:sp>
        <p:nvSpPr>
          <p:cNvPr id="5" name="Text 2"/>
          <p:cNvSpPr/>
          <p:nvPr/>
        </p:nvSpPr>
        <p:spPr>
          <a:xfrm>
            <a:off x="1631394" y="1755815"/>
            <a:ext cx="12427982" cy="260985"/>
          </a:xfrm>
          <a:prstGeom prst="rect">
            <a:avLst/>
          </a:prstGeom>
          <a:noFill/>
          <a:ln/>
        </p:spPr>
        <p:txBody>
          <a:bodyPr wrap="none" lIns="0" tIns="0" rIns="0" bIns="0" rtlCol="0" anchor="t"/>
          <a:lstStyle/>
          <a:p>
            <a:pPr marL="0" indent="0" algn="l">
              <a:lnSpc>
                <a:spcPts val="2050"/>
              </a:lnSpc>
              <a:buNone/>
            </a:pPr>
            <a:r>
              <a:rPr lang="en-US" sz="1250" dirty="0">
                <a:solidFill>
                  <a:srgbClr val="3A3630"/>
                </a:solidFill>
                <a:latin typeface="Source Sans Pro" pitchFamily="34" charset="0"/>
                <a:ea typeface="Source Sans Pro" pitchFamily="34" charset="-122"/>
                <a:cs typeface="Source Sans Pro" pitchFamily="34" charset="-120"/>
              </a:rPr>
              <a:t>Identifiez clairement ce que vous voulez analyser.</a:t>
            </a:r>
            <a:endParaRPr lang="en-US" sz="1250" dirty="0"/>
          </a:p>
        </p:txBody>
      </p:sp>
      <p:pic>
        <p:nvPicPr>
          <p:cNvPr id="6" name="Image 1" descr="preencoded.png"/>
          <p:cNvPicPr>
            <a:picLocks noChangeAspect="1"/>
          </p:cNvPicPr>
          <p:nvPr/>
        </p:nvPicPr>
        <p:blipFill>
          <a:blip r:embed="rId4"/>
          <a:stretch>
            <a:fillRect/>
          </a:stretch>
        </p:blipFill>
        <p:spPr>
          <a:xfrm>
            <a:off x="571024" y="2560082"/>
            <a:ext cx="815697" cy="1305163"/>
          </a:xfrm>
          <a:prstGeom prst="rect">
            <a:avLst/>
          </a:prstGeom>
        </p:spPr>
      </p:pic>
      <p:sp>
        <p:nvSpPr>
          <p:cNvPr id="7" name="Text 3"/>
          <p:cNvSpPr/>
          <p:nvPr/>
        </p:nvSpPr>
        <p:spPr>
          <a:xfrm>
            <a:off x="1631394" y="2723198"/>
            <a:ext cx="1919407" cy="239911"/>
          </a:xfrm>
          <a:prstGeom prst="rect">
            <a:avLst/>
          </a:prstGeom>
          <a:noFill/>
          <a:ln/>
        </p:spPr>
        <p:txBody>
          <a:bodyPr wrap="none" lIns="0" tIns="0" rIns="0" bIns="0" rtlCol="0" anchor="t"/>
          <a:lstStyle/>
          <a:p>
            <a:pPr marL="0" indent="0" algn="l">
              <a:lnSpc>
                <a:spcPts val="1850"/>
              </a:lnSpc>
              <a:buNone/>
            </a:pPr>
            <a:r>
              <a:rPr lang="en-US" sz="1500" dirty="0">
                <a:solidFill>
                  <a:srgbClr val="3A3630"/>
                </a:solidFill>
                <a:latin typeface="Lora" pitchFamily="34" charset="0"/>
                <a:ea typeface="Lora" pitchFamily="34" charset="-122"/>
                <a:cs typeface="Lora" pitchFamily="34" charset="-120"/>
              </a:rPr>
              <a:t>Préparer les données</a:t>
            </a:r>
            <a:endParaRPr lang="en-US" sz="1500" dirty="0"/>
          </a:p>
        </p:txBody>
      </p:sp>
      <p:sp>
        <p:nvSpPr>
          <p:cNvPr id="8" name="Text 4"/>
          <p:cNvSpPr/>
          <p:nvPr/>
        </p:nvSpPr>
        <p:spPr>
          <a:xfrm>
            <a:off x="1631394" y="3060978"/>
            <a:ext cx="12427982" cy="260985"/>
          </a:xfrm>
          <a:prstGeom prst="rect">
            <a:avLst/>
          </a:prstGeom>
          <a:noFill/>
          <a:ln/>
        </p:spPr>
        <p:txBody>
          <a:bodyPr wrap="none" lIns="0" tIns="0" rIns="0" bIns="0" rtlCol="0" anchor="t"/>
          <a:lstStyle/>
          <a:p>
            <a:pPr marL="0" indent="0" algn="l">
              <a:lnSpc>
                <a:spcPts val="2050"/>
              </a:lnSpc>
              <a:buNone/>
            </a:pPr>
            <a:r>
              <a:rPr lang="en-US" sz="1250" dirty="0">
                <a:solidFill>
                  <a:srgbClr val="3A3630"/>
                </a:solidFill>
                <a:latin typeface="Source Sans Pro" pitchFamily="34" charset="0"/>
                <a:ea typeface="Source Sans Pro" pitchFamily="34" charset="-122"/>
                <a:cs typeface="Source Sans Pro" pitchFamily="34" charset="-120"/>
              </a:rPr>
              <a:t>Nettoyez et organisez vos données avant de les importer.</a:t>
            </a:r>
            <a:endParaRPr lang="en-US" sz="1250" dirty="0"/>
          </a:p>
        </p:txBody>
      </p:sp>
      <p:pic>
        <p:nvPicPr>
          <p:cNvPr id="9" name="Image 2" descr="preencoded.png"/>
          <p:cNvPicPr>
            <a:picLocks noChangeAspect="1"/>
          </p:cNvPicPr>
          <p:nvPr/>
        </p:nvPicPr>
        <p:blipFill>
          <a:blip r:embed="rId5"/>
          <a:stretch>
            <a:fillRect/>
          </a:stretch>
        </p:blipFill>
        <p:spPr>
          <a:xfrm>
            <a:off x="571024" y="3865245"/>
            <a:ext cx="815697" cy="1305163"/>
          </a:xfrm>
          <a:prstGeom prst="rect">
            <a:avLst/>
          </a:prstGeom>
        </p:spPr>
      </p:pic>
      <p:sp>
        <p:nvSpPr>
          <p:cNvPr id="10" name="Text 5"/>
          <p:cNvSpPr/>
          <p:nvPr/>
        </p:nvSpPr>
        <p:spPr>
          <a:xfrm>
            <a:off x="1631394" y="4028361"/>
            <a:ext cx="2877741" cy="239911"/>
          </a:xfrm>
          <a:prstGeom prst="rect">
            <a:avLst/>
          </a:prstGeom>
          <a:noFill/>
          <a:ln/>
        </p:spPr>
        <p:txBody>
          <a:bodyPr wrap="none" lIns="0" tIns="0" rIns="0" bIns="0" rtlCol="0" anchor="t"/>
          <a:lstStyle/>
          <a:p>
            <a:pPr marL="0" indent="0" algn="l">
              <a:lnSpc>
                <a:spcPts val="1850"/>
              </a:lnSpc>
              <a:buNone/>
            </a:pPr>
            <a:r>
              <a:rPr lang="en-US" sz="1500" dirty="0">
                <a:solidFill>
                  <a:srgbClr val="3A3630"/>
                </a:solidFill>
                <a:latin typeface="Lora" pitchFamily="34" charset="0"/>
                <a:ea typeface="Lora" pitchFamily="34" charset="-122"/>
                <a:cs typeface="Lora" pitchFamily="34" charset="-120"/>
              </a:rPr>
              <a:t>Choisir les bonnes visualisations</a:t>
            </a:r>
            <a:endParaRPr lang="en-US" sz="1500" dirty="0"/>
          </a:p>
        </p:txBody>
      </p:sp>
      <p:sp>
        <p:nvSpPr>
          <p:cNvPr id="11" name="Text 6"/>
          <p:cNvSpPr/>
          <p:nvPr/>
        </p:nvSpPr>
        <p:spPr>
          <a:xfrm>
            <a:off x="1631394" y="4366141"/>
            <a:ext cx="12427982" cy="260985"/>
          </a:xfrm>
          <a:prstGeom prst="rect">
            <a:avLst/>
          </a:prstGeom>
          <a:noFill/>
          <a:ln/>
        </p:spPr>
        <p:txBody>
          <a:bodyPr wrap="none" lIns="0" tIns="0" rIns="0" bIns="0" rtlCol="0" anchor="t"/>
          <a:lstStyle/>
          <a:p>
            <a:pPr marL="0" indent="0" algn="l">
              <a:lnSpc>
                <a:spcPts val="2050"/>
              </a:lnSpc>
              <a:buNone/>
            </a:pPr>
            <a:r>
              <a:rPr lang="en-US" sz="1250" dirty="0">
                <a:solidFill>
                  <a:srgbClr val="3A3630"/>
                </a:solidFill>
                <a:latin typeface="Source Sans Pro" pitchFamily="34" charset="0"/>
                <a:ea typeface="Source Sans Pro" pitchFamily="34" charset="-122"/>
                <a:cs typeface="Source Sans Pro" pitchFamily="34" charset="-120"/>
              </a:rPr>
              <a:t>Utilisez les graphiques qui transmettent le mieux votre message.</a:t>
            </a:r>
            <a:endParaRPr lang="en-US" sz="1250" dirty="0"/>
          </a:p>
        </p:txBody>
      </p:sp>
      <p:pic>
        <p:nvPicPr>
          <p:cNvPr id="12" name="Image 3" descr="preencoded.png"/>
          <p:cNvPicPr>
            <a:picLocks noChangeAspect="1"/>
          </p:cNvPicPr>
          <p:nvPr/>
        </p:nvPicPr>
        <p:blipFill>
          <a:blip r:embed="rId6"/>
          <a:stretch>
            <a:fillRect/>
          </a:stretch>
        </p:blipFill>
        <p:spPr>
          <a:xfrm>
            <a:off x="571024" y="5170408"/>
            <a:ext cx="815697" cy="1305163"/>
          </a:xfrm>
          <a:prstGeom prst="rect">
            <a:avLst/>
          </a:prstGeom>
        </p:spPr>
      </p:pic>
      <p:sp>
        <p:nvSpPr>
          <p:cNvPr id="13" name="Text 7"/>
          <p:cNvSpPr/>
          <p:nvPr/>
        </p:nvSpPr>
        <p:spPr>
          <a:xfrm>
            <a:off x="1631394" y="5333524"/>
            <a:ext cx="2209324" cy="239911"/>
          </a:xfrm>
          <a:prstGeom prst="rect">
            <a:avLst/>
          </a:prstGeom>
          <a:noFill/>
          <a:ln/>
        </p:spPr>
        <p:txBody>
          <a:bodyPr wrap="none" lIns="0" tIns="0" rIns="0" bIns="0" rtlCol="0" anchor="t"/>
          <a:lstStyle/>
          <a:p>
            <a:pPr marL="0" indent="0" algn="l">
              <a:lnSpc>
                <a:spcPts val="1850"/>
              </a:lnSpc>
              <a:buNone/>
            </a:pPr>
            <a:r>
              <a:rPr lang="en-US" sz="1500" dirty="0">
                <a:solidFill>
                  <a:srgbClr val="3A3630"/>
                </a:solidFill>
                <a:latin typeface="Lora" pitchFamily="34" charset="0"/>
                <a:ea typeface="Lora" pitchFamily="34" charset="-122"/>
                <a:cs typeface="Lora" pitchFamily="34" charset="-120"/>
              </a:rPr>
              <a:t>Automatiser les rapports</a:t>
            </a:r>
            <a:endParaRPr lang="en-US" sz="1500" dirty="0"/>
          </a:p>
        </p:txBody>
      </p:sp>
      <p:sp>
        <p:nvSpPr>
          <p:cNvPr id="14" name="Text 8"/>
          <p:cNvSpPr/>
          <p:nvPr/>
        </p:nvSpPr>
        <p:spPr>
          <a:xfrm>
            <a:off x="1631394" y="5671304"/>
            <a:ext cx="12427982" cy="260985"/>
          </a:xfrm>
          <a:prstGeom prst="rect">
            <a:avLst/>
          </a:prstGeom>
          <a:noFill/>
          <a:ln/>
        </p:spPr>
        <p:txBody>
          <a:bodyPr wrap="none" lIns="0" tIns="0" rIns="0" bIns="0" rtlCol="0" anchor="t"/>
          <a:lstStyle/>
          <a:p>
            <a:pPr marL="0" indent="0" algn="l">
              <a:lnSpc>
                <a:spcPts val="2050"/>
              </a:lnSpc>
              <a:buNone/>
            </a:pPr>
            <a:r>
              <a:rPr lang="en-US" sz="1250" dirty="0">
                <a:solidFill>
                  <a:srgbClr val="3A3630"/>
                </a:solidFill>
                <a:latin typeface="Source Sans Pro" pitchFamily="34" charset="0"/>
                <a:ea typeface="Source Sans Pro" pitchFamily="34" charset="-122"/>
                <a:cs typeface="Source Sans Pro" pitchFamily="34" charset="-120"/>
              </a:rPr>
              <a:t>Configurez des rafraîchissements automatiques.</a:t>
            </a:r>
            <a:endParaRPr lang="en-US" sz="1250" dirty="0"/>
          </a:p>
        </p:txBody>
      </p:sp>
      <p:pic>
        <p:nvPicPr>
          <p:cNvPr id="15" name="Image 4" descr="preencoded.png"/>
          <p:cNvPicPr>
            <a:picLocks noChangeAspect="1"/>
          </p:cNvPicPr>
          <p:nvPr/>
        </p:nvPicPr>
        <p:blipFill>
          <a:blip r:embed="rId7"/>
          <a:stretch>
            <a:fillRect/>
          </a:stretch>
        </p:blipFill>
        <p:spPr>
          <a:xfrm>
            <a:off x="571024" y="6475571"/>
            <a:ext cx="815697" cy="1305163"/>
          </a:xfrm>
          <a:prstGeom prst="rect">
            <a:avLst/>
          </a:prstGeom>
        </p:spPr>
      </p:pic>
      <p:sp>
        <p:nvSpPr>
          <p:cNvPr id="16" name="Text 9"/>
          <p:cNvSpPr/>
          <p:nvPr/>
        </p:nvSpPr>
        <p:spPr>
          <a:xfrm>
            <a:off x="1631394" y="6638687"/>
            <a:ext cx="2158127" cy="239911"/>
          </a:xfrm>
          <a:prstGeom prst="rect">
            <a:avLst/>
          </a:prstGeom>
          <a:noFill/>
          <a:ln/>
        </p:spPr>
        <p:txBody>
          <a:bodyPr wrap="none" lIns="0" tIns="0" rIns="0" bIns="0" rtlCol="0" anchor="t"/>
          <a:lstStyle/>
          <a:p>
            <a:pPr marL="0" indent="0" algn="l">
              <a:lnSpc>
                <a:spcPts val="1850"/>
              </a:lnSpc>
              <a:buNone/>
            </a:pPr>
            <a:r>
              <a:rPr lang="en-US" sz="1500" dirty="0">
                <a:solidFill>
                  <a:srgbClr val="3A3630"/>
                </a:solidFill>
                <a:latin typeface="Lora" pitchFamily="34" charset="0"/>
                <a:ea typeface="Lora" pitchFamily="34" charset="-122"/>
                <a:cs typeface="Lora" pitchFamily="34" charset="-120"/>
              </a:rPr>
              <a:t>Collaborer efficacement</a:t>
            </a:r>
            <a:endParaRPr lang="en-US" sz="1500" dirty="0"/>
          </a:p>
        </p:txBody>
      </p:sp>
      <p:sp>
        <p:nvSpPr>
          <p:cNvPr id="17" name="Text 10"/>
          <p:cNvSpPr/>
          <p:nvPr/>
        </p:nvSpPr>
        <p:spPr>
          <a:xfrm>
            <a:off x="1631394" y="6976467"/>
            <a:ext cx="12427982" cy="260985"/>
          </a:xfrm>
          <a:prstGeom prst="rect">
            <a:avLst/>
          </a:prstGeom>
          <a:noFill/>
          <a:ln/>
        </p:spPr>
        <p:txBody>
          <a:bodyPr wrap="none" lIns="0" tIns="0" rIns="0" bIns="0" rtlCol="0" anchor="t"/>
          <a:lstStyle/>
          <a:p>
            <a:pPr marL="0" indent="0" algn="l">
              <a:lnSpc>
                <a:spcPts val="2050"/>
              </a:lnSpc>
              <a:buNone/>
            </a:pPr>
            <a:r>
              <a:rPr lang="en-US" sz="1250" dirty="0">
                <a:solidFill>
                  <a:srgbClr val="3A3630"/>
                </a:solidFill>
                <a:latin typeface="Source Sans Pro" pitchFamily="34" charset="0"/>
                <a:ea typeface="Source Sans Pro" pitchFamily="34" charset="-122"/>
                <a:cs typeface="Source Sans Pro" pitchFamily="34" charset="-120"/>
              </a:rPr>
              <a:t>Partagez vos rapports avec les parties prenantes.</a:t>
            </a:r>
            <a:endParaRPr lang="en-US" sz="1250" dirty="0"/>
          </a:p>
        </p:txBody>
      </p:sp>
      <p:sp>
        <p:nvSpPr>
          <p:cNvPr id="19" name="Rectangle 18">
            <a:extLst>
              <a:ext uri="{FF2B5EF4-FFF2-40B4-BE49-F238E27FC236}">
                <a16:creationId xmlns:a16="http://schemas.microsoft.com/office/drawing/2014/main" id="{DD424EE5-B0AB-6831-6C40-911B08A14727}"/>
              </a:ext>
            </a:extLst>
          </p:cNvPr>
          <p:cNvSpPr/>
          <p:nvPr/>
        </p:nvSpPr>
        <p:spPr>
          <a:xfrm>
            <a:off x="12814334" y="7840434"/>
            <a:ext cx="1680984" cy="248376"/>
          </a:xfrm>
          <a:prstGeom prst="rect">
            <a:avLst/>
          </a:prstGeom>
          <a:solidFill>
            <a:srgbClr val="FEF5E7"/>
          </a:solidFill>
          <a:ln>
            <a:noFill/>
          </a:ln>
          <a:effectLst>
            <a:outerShdw blurRad="50800" dist="50800" dir="5400000" algn="ctr" rotWithShape="0">
              <a:srgbClr val="FEF5E7"/>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54023"/>
            <a:ext cx="6400443"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Écosystème de Power BI</a:t>
            </a:r>
            <a:endParaRPr lang="en-US" sz="4400" dirty="0"/>
          </a:p>
        </p:txBody>
      </p:sp>
      <p:sp>
        <p:nvSpPr>
          <p:cNvPr id="4" name="Text 1"/>
          <p:cNvSpPr/>
          <p:nvPr/>
        </p:nvSpPr>
        <p:spPr>
          <a:xfrm>
            <a:off x="6324124" y="1936671"/>
            <a:ext cx="3554730" cy="789861"/>
          </a:xfrm>
          <a:prstGeom prst="rect">
            <a:avLst/>
          </a:prstGeom>
          <a:noFill/>
          <a:ln/>
        </p:spPr>
        <p:txBody>
          <a:bodyPr wrap="none" lIns="0" tIns="0" rIns="0" bIns="0" rtlCol="0" anchor="t"/>
          <a:lstStyle/>
          <a:p>
            <a:pPr marL="0" indent="0" algn="ctr">
              <a:lnSpc>
                <a:spcPts val="6200"/>
              </a:lnSpc>
              <a:buNone/>
            </a:pPr>
            <a:r>
              <a:rPr lang="en-US" sz="6200" dirty="0">
                <a:solidFill>
                  <a:srgbClr val="3A3630"/>
                </a:solidFill>
                <a:latin typeface="Lora" pitchFamily="34" charset="0"/>
                <a:ea typeface="Lora" pitchFamily="34" charset="-122"/>
                <a:cs typeface="Lora" pitchFamily="34" charset="-120"/>
              </a:rPr>
              <a:t>1</a:t>
            </a:r>
            <a:endParaRPr lang="en-US" sz="6200" dirty="0"/>
          </a:p>
        </p:txBody>
      </p:sp>
      <p:sp>
        <p:nvSpPr>
          <p:cNvPr id="5" name="Text 2"/>
          <p:cNvSpPr/>
          <p:nvPr/>
        </p:nvSpPr>
        <p:spPr>
          <a:xfrm>
            <a:off x="6693337" y="3025616"/>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3A3630"/>
                </a:solidFill>
                <a:latin typeface="Lora" pitchFamily="34" charset="0"/>
                <a:ea typeface="Lora" pitchFamily="34" charset="-122"/>
                <a:cs typeface="Lora" pitchFamily="34" charset="-120"/>
              </a:rPr>
              <a:t>Power BI Desktop</a:t>
            </a:r>
            <a:endParaRPr lang="en-US" sz="2200" dirty="0"/>
          </a:p>
        </p:txBody>
      </p:sp>
      <p:sp>
        <p:nvSpPr>
          <p:cNvPr id="6" name="Text 3"/>
          <p:cNvSpPr/>
          <p:nvPr/>
        </p:nvSpPr>
        <p:spPr>
          <a:xfrm>
            <a:off x="6324124" y="3521154"/>
            <a:ext cx="3554730" cy="766048"/>
          </a:xfrm>
          <a:prstGeom prst="rect">
            <a:avLst/>
          </a:prstGeom>
          <a:noFill/>
          <a:ln/>
        </p:spPr>
        <p:txBody>
          <a:bodyPr wrap="square" lIns="0" tIns="0" rIns="0" bIns="0" rtlCol="0" anchor="t"/>
          <a:lstStyle/>
          <a:p>
            <a:pPr marL="0" indent="0" algn="ctr">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Application gratuite pour créer des rapports.</a:t>
            </a:r>
            <a:endParaRPr lang="en-US" sz="1850" dirty="0"/>
          </a:p>
        </p:txBody>
      </p:sp>
      <p:sp>
        <p:nvSpPr>
          <p:cNvPr id="7" name="Text 4"/>
          <p:cNvSpPr/>
          <p:nvPr/>
        </p:nvSpPr>
        <p:spPr>
          <a:xfrm>
            <a:off x="10237827" y="1936671"/>
            <a:ext cx="3554849" cy="789861"/>
          </a:xfrm>
          <a:prstGeom prst="rect">
            <a:avLst/>
          </a:prstGeom>
          <a:noFill/>
          <a:ln/>
        </p:spPr>
        <p:txBody>
          <a:bodyPr wrap="none" lIns="0" tIns="0" rIns="0" bIns="0" rtlCol="0" anchor="t"/>
          <a:lstStyle/>
          <a:p>
            <a:pPr marL="0" indent="0" algn="ctr">
              <a:lnSpc>
                <a:spcPts val="6200"/>
              </a:lnSpc>
              <a:buNone/>
            </a:pPr>
            <a:r>
              <a:rPr lang="en-US" sz="6200" dirty="0">
                <a:solidFill>
                  <a:srgbClr val="3A3630"/>
                </a:solidFill>
                <a:latin typeface="Lora" pitchFamily="34" charset="0"/>
                <a:ea typeface="Lora" pitchFamily="34" charset="-122"/>
                <a:cs typeface="Lora" pitchFamily="34" charset="-120"/>
              </a:rPr>
              <a:t>2</a:t>
            </a:r>
            <a:endParaRPr lang="en-US" sz="6200" dirty="0"/>
          </a:p>
        </p:txBody>
      </p:sp>
      <p:sp>
        <p:nvSpPr>
          <p:cNvPr id="8" name="Text 5"/>
          <p:cNvSpPr/>
          <p:nvPr/>
        </p:nvSpPr>
        <p:spPr>
          <a:xfrm>
            <a:off x="10607159" y="3025616"/>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3A3630"/>
                </a:solidFill>
                <a:latin typeface="Lora" pitchFamily="34" charset="0"/>
                <a:ea typeface="Lora" pitchFamily="34" charset="-122"/>
                <a:cs typeface="Lora" pitchFamily="34" charset="-120"/>
              </a:rPr>
              <a:t>Power BI Service</a:t>
            </a:r>
            <a:endParaRPr lang="en-US" sz="2200" dirty="0"/>
          </a:p>
        </p:txBody>
      </p:sp>
      <p:sp>
        <p:nvSpPr>
          <p:cNvPr id="9" name="Text 6"/>
          <p:cNvSpPr/>
          <p:nvPr/>
        </p:nvSpPr>
        <p:spPr>
          <a:xfrm>
            <a:off x="10237827" y="3521154"/>
            <a:ext cx="3554849" cy="766048"/>
          </a:xfrm>
          <a:prstGeom prst="rect">
            <a:avLst/>
          </a:prstGeom>
          <a:noFill/>
          <a:ln/>
        </p:spPr>
        <p:txBody>
          <a:bodyPr wrap="square" lIns="0" tIns="0" rIns="0" bIns="0" rtlCol="0" anchor="t"/>
          <a:lstStyle/>
          <a:p>
            <a:pPr marL="0" indent="0" algn="ctr">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Plateforme en ligne pour le partage et la collaboration.</a:t>
            </a:r>
            <a:endParaRPr lang="en-US" sz="1850" dirty="0"/>
          </a:p>
        </p:txBody>
      </p:sp>
      <p:sp>
        <p:nvSpPr>
          <p:cNvPr id="10" name="Text 7"/>
          <p:cNvSpPr/>
          <p:nvPr/>
        </p:nvSpPr>
        <p:spPr>
          <a:xfrm>
            <a:off x="6324124" y="5124926"/>
            <a:ext cx="3554730" cy="789861"/>
          </a:xfrm>
          <a:prstGeom prst="rect">
            <a:avLst/>
          </a:prstGeom>
          <a:noFill/>
          <a:ln/>
        </p:spPr>
        <p:txBody>
          <a:bodyPr wrap="none" lIns="0" tIns="0" rIns="0" bIns="0" rtlCol="0" anchor="t"/>
          <a:lstStyle/>
          <a:p>
            <a:pPr marL="0" indent="0" algn="ctr">
              <a:lnSpc>
                <a:spcPts val="6200"/>
              </a:lnSpc>
              <a:buNone/>
            </a:pPr>
            <a:r>
              <a:rPr lang="en-US" sz="6200" dirty="0">
                <a:solidFill>
                  <a:srgbClr val="3A3630"/>
                </a:solidFill>
                <a:latin typeface="Lora" pitchFamily="34" charset="0"/>
                <a:ea typeface="Lora" pitchFamily="34" charset="-122"/>
                <a:cs typeface="Lora" pitchFamily="34" charset="-120"/>
              </a:rPr>
              <a:t>3</a:t>
            </a:r>
            <a:endParaRPr lang="en-US" sz="6200" dirty="0"/>
          </a:p>
        </p:txBody>
      </p:sp>
      <p:sp>
        <p:nvSpPr>
          <p:cNvPr id="11" name="Text 8"/>
          <p:cNvSpPr/>
          <p:nvPr/>
        </p:nvSpPr>
        <p:spPr>
          <a:xfrm>
            <a:off x="6693337" y="6213872"/>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3A3630"/>
                </a:solidFill>
                <a:latin typeface="Lora" pitchFamily="34" charset="0"/>
                <a:ea typeface="Lora" pitchFamily="34" charset="-122"/>
                <a:cs typeface="Lora" pitchFamily="34" charset="-120"/>
              </a:rPr>
              <a:t>Power BI Mobile</a:t>
            </a:r>
            <a:endParaRPr lang="en-US" sz="2200" dirty="0"/>
          </a:p>
        </p:txBody>
      </p:sp>
      <p:sp>
        <p:nvSpPr>
          <p:cNvPr id="12" name="Text 9"/>
          <p:cNvSpPr/>
          <p:nvPr/>
        </p:nvSpPr>
        <p:spPr>
          <a:xfrm>
            <a:off x="6324124" y="6709410"/>
            <a:ext cx="3554730" cy="766048"/>
          </a:xfrm>
          <a:prstGeom prst="rect">
            <a:avLst/>
          </a:prstGeom>
          <a:noFill/>
          <a:ln/>
        </p:spPr>
        <p:txBody>
          <a:bodyPr wrap="square" lIns="0" tIns="0" rIns="0" bIns="0" rtlCol="0" anchor="t"/>
          <a:lstStyle/>
          <a:p>
            <a:pPr marL="0" indent="0" algn="ctr">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Accédez à vos données sur Android, iOS ou Windows.</a:t>
            </a:r>
            <a:endParaRPr lang="en-US" sz="1850" dirty="0"/>
          </a:p>
        </p:txBody>
      </p:sp>
      <p:sp>
        <p:nvSpPr>
          <p:cNvPr id="13" name="Text 10"/>
          <p:cNvSpPr/>
          <p:nvPr/>
        </p:nvSpPr>
        <p:spPr>
          <a:xfrm>
            <a:off x="10237827" y="5124926"/>
            <a:ext cx="3554849" cy="789861"/>
          </a:xfrm>
          <a:prstGeom prst="rect">
            <a:avLst/>
          </a:prstGeom>
          <a:noFill/>
          <a:ln/>
        </p:spPr>
        <p:txBody>
          <a:bodyPr wrap="none" lIns="0" tIns="0" rIns="0" bIns="0" rtlCol="0" anchor="t"/>
          <a:lstStyle/>
          <a:p>
            <a:pPr marL="0" indent="0" algn="ctr">
              <a:lnSpc>
                <a:spcPts val="6200"/>
              </a:lnSpc>
              <a:buNone/>
            </a:pPr>
            <a:r>
              <a:rPr lang="en-US" sz="6200" dirty="0">
                <a:solidFill>
                  <a:srgbClr val="3A3630"/>
                </a:solidFill>
                <a:latin typeface="Lora" pitchFamily="34" charset="0"/>
                <a:ea typeface="Lora" pitchFamily="34" charset="-122"/>
                <a:cs typeface="Lora" pitchFamily="34" charset="-120"/>
              </a:rPr>
              <a:t>4</a:t>
            </a:r>
            <a:endParaRPr lang="en-US" sz="6200" dirty="0"/>
          </a:p>
        </p:txBody>
      </p:sp>
      <p:sp>
        <p:nvSpPr>
          <p:cNvPr id="14" name="Text 11"/>
          <p:cNvSpPr/>
          <p:nvPr/>
        </p:nvSpPr>
        <p:spPr>
          <a:xfrm>
            <a:off x="10607159" y="6213872"/>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3A3630"/>
                </a:solidFill>
                <a:latin typeface="Lora" pitchFamily="34" charset="0"/>
                <a:ea typeface="Lora" pitchFamily="34" charset="-122"/>
                <a:cs typeface="Lora" pitchFamily="34" charset="-120"/>
              </a:rPr>
              <a:t>Power BI Embedded</a:t>
            </a:r>
            <a:endParaRPr lang="en-US" sz="2200" dirty="0"/>
          </a:p>
        </p:txBody>
      </p:sp>
      <p:sp>
        <p:nvSpPr>
          <p:cNvPr id="15" name="Text 12"/>
          <p:cNvSpPr/>
          <p:nvPr/>
        </p:nvSpPr>
        <p:spPr>
          <a:xfrm>
            <a:off x="10237827" y="6709410"/>
            <a:ext cx="3554849" cy="766048"/>
          </a:xfrm>
          <a:prstGeom prst="rect">
            <a:avLst/>
          </a:prstGeom>
          <a:noFill/>
          <a:ln/>
        </p:spPr>
        <p:txBody>
          <a:bodyPr wrap="square" lIns="0" tIns="0" rIns="0" bIns="0" rtlCol="0" anchor="t"/>
          <a:lstStyle/>
          <a:p>
            <a:pPr marL="0" indent="0" algn="ctr">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Intégrez des rapports dans vos applications personnalisées.</a:t>
            </a:r>
            <a:endParaRPr lang="en-US" sz="1850" dirty="0"/>
          </a:p>
        </p:txBody>
      </p:sp>
      <p:sp>
        <p:nvSpPr>
          <p:cNvPr id="17" name="Rectangle 16">
            <a:extLst>
              <a:ext uri="{FF2B5EF4-FFF2-40B4-BE49-F238E27FC236}">
                <a16:creationId xmlns:a16="http://schemas.microsoft.com/office/drawing/2014/main" id="{93385AE1-838E-60F7-2786-155257F07586}"/>
              </a:ext>
            </a:extLst>
          </p:cNvPr>
          <p:cNvSpPr/>
          <p:nvPr/>
        </p:nvSpPr>
        <p:spPr>
          <a:xfrm>
            <a:off x="12814334" y="7840434"/>
            <a:ext cx="1680984" cy="248376"/>
          </a:xfrm>
          <a:prstGeom prst="rect">
            <a:avLst/>
          </a:prstGeom>
          <a:solidFill>
            <a:srgbClr val="FEF5E7"/>
          </a:solidFill>
          <a:ln>
            <a:noFill/>
          </a:ln>
          <a:effectLst>
            <a:outerShdw blurRad="50800" dist="50800" dir="5400000" algn="ctr" rotWithShape="0">
              <a:srgbClr val="FEF5E7"/>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TotalTime>
  <Words>747</Words>
  <Application>Microsoft Office PowerPoint</Application>
  <PresentationFormat>Custom</PresentationFormat>
  <Paragraphs>123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Lora</vt:lpstr>
      <vt:lpstr>Arial</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P15</cp:lastModifiedBy>
  <cp:revision>7</cp:revision>
  <dcterms:created xsi:type="dcterms:W3CDTF">2024-12-23T08:44:21Z</dcterms:created>
  <dcterms:modified xsi:type="dcterms:W3CDTF">2025-01-17T19:35:35Z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2024-12-24T21:04:11Z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aca862a2-59fb-4513-998b-8132e8ac7a2d</vt:lpwstr>
  </property>
  <property fmtid="{D5CDD505-2E9C-101B-9397-08002B2CF9AE}" pid="7" name="MSIP_Label_defa4170-0d19-0005-0004-bc88714345d2_ActionId">
    <vt:lpwstr>718079c4-ab7f-4917-b3c0-a5fc21bef31a</vt:lpwstr>
  </property>
  <property fmtid="{D5CDD505-2E9C-101B-9397-08002B2CF9AE}" pid="8" name="MSIP_Label_defa4170-0d19-0005-0004-bc88714345d2_ContentBits">
    <vt:lpwstr>0</vt:lpwstr>
  </property>
</Properties>
</file>